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7" r:id="rId2"/>
    <p:sldId id="3295" r:id="rId3"/>
    <p:sldId id="3329" r:id="rId4"/>
    <p:sldId id="3297" r:id="rId5"/>
    <p:sldId id="1000" r:id="rId6"/>
    <p:sldId id="3299" r:id="rId7"/>
    <p:sldId id="3301" r:id="rId8"/>
    <p:sldId id="3311" r:id="rId9"/>
    <p:sldId id="3312" r:id="rId10"/>
    <p:sldId id="3328" r:id="rId11"/>
    <p:sldId id="3313" r:id="rId12"/>
    <p:sldId id="3296" r:id="rId13"/>
    <p:sldId id="3314" r:id="rId14"/>
    <p:sldId id="3315" r:id="rId15"/>
    <p:sldId id="1029" r:id="rId16"/>
    <p:sldId id="1152" r:id="rId17"/>
    <p:sldId id="1151" r:id="rId18"/>
    <p:sldId id="1030" r:id="rId19"/>
    <p:sldId id="620" r:id="rId20"/>
    <p:sldId id="3302" r:id="rId21"/>
    <p:sldId id="3306" r:id="rId22"/>
    <p:sldId id="3292" r:id="rId23"/>
    <p:sldId id="3303" r:id="rId24"/>
    <p:sldId id="3290" r:id="rId25"/>
    <p:sldId id="1156" r:id="rId26"/>
    <p:sldId id="3281" r:id="rId27"/>
    <p:sldId id="1157" r:id="rId28"/>
    <p:sldId id="1155" r:id="rId29"/>
    <p:sldId id="1147" r:id="rId30"/>
    <p:sldId id="1154" r:id="rId31"/>
    <p:sldId id="3305" r:id="rId32"/>
    <p:sldId id="3288" r:id="rId33"/>
    <p:sldId id="1143" r:id="rId34"/>
    <p:sldId id="1144" r:id="rId35"/>
    <p:sldId id="1158" r:id="rId36"/>
    <p:sldId id="3277" r:id="rId37"/>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 id="3295"/>
            <p14:sldId id="3329"/>
            <p14:sldId id="3297"/>
            <p14:sldId id="1000"/>
            <p14:sldId id="3299"/>
            <p14:sldId id="3301"/>
            <p14:sldId id="3311"/>
            <p14:sldId id="3312"/>
            <p14:sldId id="3328"/>
            <p14:sldId id="3313"/>
            <p14:sldId id="3296"/>
            <p14:sldId id="3314"/>
            <p14:sldId id="3315"/>
            <p14:sldId id="1029"/>
            <p14:sldId id="1152"/>
            <p14:sldId id="1151"/>
            <p14:sldId id="1030"/>
            <p14:sldId id="620"/>
            <p14:sldId id="3302"/>
            <p14:sldId id="3306"/>
            <p14:sldId id="3292"/>
            <p14:sldId id="3303"/>
            <p14:sldId id="3290"/>
            <p14:sldId id="1156"/>
            <p14:sldId id="3281"/>
            <p14:sldId id="1157"/>
            <p14:sldId id="1155"/>
            <p14:sldId id="1147"/>
            <p14:sldId id="1154"/>
            <p14:sldId id="3305"/>
            <p14:sldId id="3288"/>
            <p14:sldId id="1143"/>
            <p14:sldId id="1144"/>
            <p14:sldId id="1158"/>
            <p14:sldId id="3277"/>
          </p14:sldIdLst>
        </p14:section>
        <p14:section name="タイトルなしのセクション" id="{2222DC94-E039-4F92-8293-E592BEC64C49}">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9" autoAdjust="0"/>
    <p:restoredTop sz="97311" autoAdjust="0"/>
  </p:normalViewPr>
  <p:slideViewPr>
    <p:cSldViewPr snapToGrid="0" showGuides="1">
      <p:cViewPr varScale="1">
        <p:scale>
          <a:sx n="117" d="100"/>
          <a:sy n="117" d="100"/>
        </p:scale>
        <p:origin x="138" y="234"/>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757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2024/11/4</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908698-9A5D-48EC-86EC-0F92CA65275F}" type="slidenum">
              <a:rPr kumimoji="1" lang="ja-JP" altLang="en-US" smtClean="0"/>
              <a:t>18</a:t>
            </a:fld>
            <a:endParaRPr kumimoji="1" lang="ja-JP" altLang="en-US"/>
          </a:p>
        </p:txBody>
      </p:sp>
    </p:spTree>
    <p:extLst>
      <p:ext uri="{BB962C8B-B14F-4D97-AF65-F5344CB8AC3E}">
        <p14:creationId xmlns:p14="http://schemas.microsoft.com/office/powerpoint/2010/main" val="2550104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908698-9A5D-48EC-86EC-0F92CA65275F}" type="slidenum">
              <a:rPr kumimoji="1" lang="ja-JP" altLang="en-US" smtClean="0"/>
              <a:t>19</a:t>
            </a:fld>
            <a:endParaRPr kumimoji="1" lang="ja-JP" altLang="en-US"/>
          </a:p>
        </p:txBody>
      </p:sp>
    </p:spTree>
    <p:extLst>
      <p:ext uri="{BB962C8B-B14F-4D97-AF65-F5344CB8AC3E}">
        <p14:creationId xmlns:p14="http://schemas.microsoft.com/office/powerpoint/2010/main" val="1057869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908698-9A5D-48EC-86EC-0F92CA65275F}" type="slidenum">
              <a:rPr kumimoji="1" lang="ja-JP" altLang="en-US" smtClean="0"/>
              <a:t>25</a:t>
            </a:fld>
            <a:endParaRPr kumimoji="1" lang="ja-JP" altLang="en-US"/>
          </a:p>
        </p:txBody>
      </p:sp>
    </p:spTree>
    <p:extLst>
      <p:ext uri="{BB962C8B-B14F-4D97-AF65-F5344CB8AC3E}">
        <p14:creationId xmlns:p14="http://schemas.microsoft.com/office/powerpoint/2010/main" val="145210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908698-9A5D-48EC-86EC-0F92CA65275F}" type="slidenum">
              <a:rPr kumimoji="1" lang="ja-JP" altLang="en-US" smtClean="0"/>
              <a:t>26</a:t>
            </a:fld>
            <a:endParaRPr kumimoji="1" lang="ja-JP" altLang="en-US"/>
          </a:p>
        </p:txBody>
      </p:sp>
    </p:spTree>
    <p:extLst>
      <p:ext uri="{BB962C8B-B14F-4D97-AF65-F5344CB8AC3E}">
        <p14:creationId xmlns:p14="http://schemas.microsoft.com/office/powerpoint/2010/main" val="2948531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908698-9A5D-48EC-86EC-0F92CA65275F}" type="slidenum">
              <a:rPr kumimoji="1" lang="ja-JP" altLang="en-US" smtClean="0"/>
              <a:t>27</a:t>
            </a:fld>
            <a:endParaRPr kumimoji="1" lang="ja-JP" altLang="en-US"/>
          </a:p>
        </p:txBody>
      </p:sp>
    </p:spTree>
    <p:extLst>
      <p:ext uri="{BB962C8B-B14F-4D97-AF65-F5344CB8AC3E}">
        <p14:creationId xmlns:p14="http://schemas.microsoft.com/office/powerpoint/2010/main" val="1071492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33</a:t>
            </a:fld>
            <a:endParaRPr kumimoji="1" lang="ja-JP" altLang="en-US"/>
          </a:p>
        </p:txBody>
      </p:sp>
    </p:spTree>
    <p:extLst>
      <p:ext uri="{BB962C8B-B14F-4D97-AF65-F5344CB8AC3E}">
        <p14:creationId xmlns:p14="http://schemas.microsoft.com/office/powerpoint/2010/main" val="2430885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34</a:t>
            </a:fld>
            <a:endParaRPr kumimoji="1" lang="ja-JP" altLang="en-US"/>
          </a:p>
        </p:txBody>
      </p:sp>
    </p:spTree>
    <p:extLst>
      <p:ext uri="{BB962C8B-B14F-4D97-AF65-F5344CB8AC3E}">
        <p14:creationId xmlns:p14="http://schemas.microsoft.com/office/powerpoint/2010/main" val="1921534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6057454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1"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4.em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4.jpeg"/><Relationship Id="rId5" Type="http://schemas.openxmlformats.org/officeDocument/2006/relationships/image" Target="../media/image43.jpe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gif"/></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3.xml"/><Relationship Id="rId5" Type="http://schemas.openxmlformats.org/officeDocument/2006/relationships/image" Target="../media/image53.jpeg"/><Relationship Id="rId4" Type="http://schemas.openxmlformats.org/officeDocument/2006/relationships/image" Target="../media/image52.jpeg"/></Relationships>
</file>

<file path=ppt/slides/_rels/slide2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6.jpeg"/></Relationships>
</file>

<file path=ppt/slides/_rels/slide23.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8.jpeg"/><Relationship Id="rId7" Type="http://schemas.openxmlformats.org/officeDocument/2006/relationships/image" Target="../media/image61.jpeg"/><Relationship Id="rId2" Type="http://schemas.openxmlformats.org/officeDocument/2006/relationships/image" Target="../media/image57.jpeg"/><Relationship Id="rId1" Type="http://schemas.openxmlformats.org/officeDocument/2006/relationships/slideLayout" Target="../slideLayouts/slideLayout3.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0.jpe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5" Type="http://schemas.openxmlformats.org/officeDocument/2006/relationships/image" Target="../media/image65.jpeg"/><Relationship Id="rId4" Type="http://schemas.openxmlformats.org/officeDocument/2006/relationships/image" Target="../media/image21.gif"/></Relationships>
</file>

<file path=ppt/slides/_rels/slide2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jpeg"/></Relationships>
</file>

<file path=ppt/slides/_rels/slide2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gif"/></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jpeg"/></Relationships>
</file>

<file path=ppt/slides/_rels/slide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3.xml"/><Relationship Id="rId4" Type="http://schemas.openxmlformats.org/officeDocument/2006/relationships/image" Target="../media/image89.jpeg"/></Relationships>
</file>

<file path=ppt/slides/_rels/slide3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2.jpeg"/><Relationship Id="rId4" Type="http://schemas.openxmlformats.org/officeDocument/2006/relationships/image" Target="../media/image91.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3.xml"/><Relationship Id="rId6" Type="http://schemas.openxmlformats.org/officeDocument/2006/relationships/image" Target="../media/image97.jpeg"/><Relationship Id="rId5" Type="http://schemas.openxmlformats.org/officeDocument/2006/relationships/image" Target="../media/image96.png"/><Relationship Id="rId4" Type="http://schemas.openxmlformats.org/officeDocument/2006/relationships/image" Target="../media/image95.jpeg"/></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0"/>
            <a:ext cx="12191999" cy="6857998"/>
            <a:chOff x="4882" y="0"/>
            <a:chExt cx="8999538" cy="5400675"/>
          </a:xfrm>
          <a:solidFill>
            <a:schemeClr val="tx2">
              <a:lumMod val="75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4882" y="0"/>
              <a:ext cx="8999538" cy="5400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dirty="0">
                  <a:solidFill>
                    <a:schemeClr val="bg1"/>
                  </a:solidFill>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4882" y="1530827"/>
              <a:ext cx="8994656" cy="3808808"/>
            </a:xfrm>
            <a:prstGeom prst="rect">
              <a:avLst/>
            </a:prstGeom>
            <a:grpFill/>
            <a:effectLst/>
          </p:spPr>
          <p:txBody>
            <a:bodyPr wrap="square" rtlCol="0">
              <a:spAutoFit/>
            </a:bodyPr>
            <a:lstStyle/>
            <a:p>
              <a:pPr algn="ctr"/>
              <a:r>
                <a:rPr lang="ja-JP" altLang="en-US" sz="5079" dirty="0">
                  <a:solidFill>
                    <a:schemeClr val="bg1"/>
                  </a:solidFill>
                  <a:latin typeface="BIZ UDPゴシック" panose="020B0400000000000000" pitchFamily="50" charset="-128"/>
                  <a:ea typeface="BIZ UDPゴシック" panose="020B0400000000000000" pitchFamily="50" charset="-128"/>
                </a:rPr>
                <a:t>第</a:t>
              </a:r>
              <a:r>
                <a:rPr lang="en-US" altLang="ja-JP" sz="5079" dirty="0">
                  <a:solidFill>
                    <a:schemeClr val="bg1"/>
                  </a:solidFill>
                  <a:latin typeface="BIZ UDPゴシック" panose="020B0400000000000000" pitchFamily="50" charset="-128"/>
                  <a:ea typeface="BIZ UDPゴシック" panose="020B0400000000000000" pitchFamily="50" charset="-128"/>
                </a:rPr>
                <a:t>28</a:t>
              </a:r>
              <a:r>
                <a:rPr lang="ja-JP" altLang="en-US" sz="5079" dirty="0">
                  <a:solidFill>
                    <a:schemeClr val="bg1"/>
                  </a:solidFill>
                  <a:latin typeface="BIZ UDPゴシック" panose="020B0400000000000000" pitchFamily="50" charset="-128"/>
                  <a:ea typeface="BIZ UDPゴシック" panose="020B0400000000000000" pitchFamily="50" charset="-128"/>
                </a:rPr>
                <a:t>回</a:t>
              </a:r>
              <a:endParaRPr lang="en-US" altLang="ja-JP" sz="5079" dirty="0">
                <a:solidFill>
                  <a:schemeClr val="bg1"/>
                </a:solidFill>
                <a:latin typeface="BIZ UDPゴシック" panose="020B0400000000000000" pitchFamily="50" charset="-128"/>
                <a:ea typeface="BIZ UDPゴシック" panose="020B0400000000000000" pitchFamily="50" charset="-128"/>
              </a:endParaRPr>
            </a:p>
            <a:p>
              <a:pPr algn="ctr"/>
              <a:r>
                <a:rPr lang="en-US" altLang="ja-JP" sz="7200" b="1" dirty="0">
                  <a:solidFill>
                    <a:srgbClr val="FFC000"/>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a:t>
              </a:r>
              <a:r>
                <a:rPr lang="ja-JP" altLang="en-US" sz="7200" b="1" dirty="0">
                  <a:solidFill>
                    <a:srgbClr val="FFC000"/>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過去展望シリーズ</a:t>
              </a:r>
              <a:r>
                <a:rPr lang="en-US" altLang="ja-JP" sz="7200" b="1" dirty="0">
                  <a:solidFill>
                    <a:srgbClr val="FFC000"/>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a:t>
              </a:r>
            </a:p>
            <a:p>
              <a:pPr algn="ctr"/>
              <a:r>
                <a:rPr lang="ja-JP" altLang="en-US" sz="11500" b="1" dirty="0">
                  <a:solidFill>
                    <a:srgbClr val="FFC000"/>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フィンランドと日本</a:t>
              </a:r>
              <a:endParaRPr lang="en-US" altLang="ja-JP" sz="13800" b="1" dirty="0">
                <a:solidFill>
                  <a:srgbClr val="FFC000"/>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endParaRPr>
            </a:p>
            <a:p>
              <a:pPr algn="ctr"/>
              <a:endParaRPr lang="en-US" altLang="ja-JP" sz="1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54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～友好の歴史</a:t>
              </a:r>
              <a:r>
                <a:rPr lang="ja-JP" altLang="en-US" sz="6000" dirty="0">
                  <a:solidFill>
                    <a:schemeClr val="bg1"/>
                  </a:solidFill>
                  <a:effectLst>
                    <a:outerShdw blurRad="38100" dist="38100" dir="2700000" algn="tl">
                      <a:srgbClr val="000000">
                        <a:alpha val="43137"/>
                      </a:srgbClr>
                    </a:outerShdw>
                  </a:effectLst>
                  <a:latin typeface="Maiandra GD" panose="020E0502030308020204" pitchFamily="34" charset="0"/>
                  <a:ea typeface="BIZ UDPゴシック" panose="020B0400000000000000" pitchFamily="50" charset="-128"/>
                </a:rPr>
                <a:t>～</a:t>
              </a:r>
              <a:endParaRPr lang="ja-JP" altLang="en-US" sz="5400" dirty="0">
                <a:ln w="19050">
                  <a:solidFill>
                    <a:schemeClr val="bg1">
                      <a:lumMod val="95000"/>
                    </a:schemeClr>
                  </a:solidFill>
                </a:ln>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ln>
              <a:solidFill>
                <a:schemeClr val="accent1"/>
              </a:solidFill>
            </a:ln>
            <a:effectLst>
              <a:glow rad="63500">
                <a:schemeClr val="accent3">
                  <a:satMod val="175000"/>
                  <a:alpha val="40000"/>
                </a:schemeClr>
              </a:glow>
            </a:effectLst>
          </p:spPr>
        </p:pic>
      </p:gr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フィンランドの歴史：戦いと中立</a:t>
            </a:r>
          </a:p>
        </p:txBody>
      </p:sp>
      <p:pic>
        <p:nvPicPr>
          <p:cNvPr id="6" name="図 5">
            <a:extLst>
              <a:ext uri="{FF2B5EF4-FFF2-40B4-BE49-F238E27FC236}">
                <a16:creationId xmlns:a16="http://schemas.microsoft.com/office/drawing/2014/main" id="{2F215BEC-A583-12CC-2C36-CB9D8C8D8781}"/>
              </a:ext>
            </a:extLst>
          </p:cNvPr>
          <p:cNvPicPr>
            <a:picLocks noChangeAspect="1"/>
          </p:cNvPicPr>
          <p:nvPr/>
        </p:nvPicPr>
        <p:blipFill>
          <a:blip r:embed="rId2"/>
          <a:stretch>
            <a:fillRect/>
          </a:stretch>
        </p:blipFill>
        <p:spPr>
          <a:xfrm>
            <a:off x="83402" y="1687589"/>
            <a:ext cx="6315956" cy="4791744"/>
          </a:xfrm>
          <a:prstGeom prst="rect">
            <a:avLst/>
          </a:prstGeom>
        </p:spPr>
      </p:pic>
      <p:sp>
        <p:nvSpPr>
          <p:cNvPr id="13" name="テキスト ボックス 12">
            <a:extLst>
              <a:ext uri="{FF2B5EF4-FFF2-40B4-BE49-F238E27FC236}">
                <a16:creationId xmlns:a16="http://schemas.microsoft.com/office/drawing/2014/main" id="{91E9E342-A636-AA3E-49AE-C8D68A3052AE}"/>
              </a:ext>
            </a:extLst>
          </p:cNvPr>
          <p:cNvSpPr txBox="1"/>
          <p:nvPr/>
        </p:nvSpPr>
        <p:spPr>
          <a:xfrm>
            <a:off x="154000" y="532937"/>
            <a:ext cx="11884000" cy="1077218"/>
          </a:xfrm>
          <a:prstGeom prst="rect">
            <a:avLst/>
          </a:prstGeom>
          <a:noFill/>
        </p:spPr>
        <p:txBody>
          <a:bodyPr wrap="square">
            <a:spAutoFit/>
          </a:bodyPr>
          <a:lstStyle/>
          <a:p>
            <a:r>
              <a:rPr lang="ja-JP" altLang="en-US" sz="1600" dirty="0">
                <a:latin typeface="BIZ UDPゴシック" panose="020B0400000000000000" pitchFamily="50" charset="-128"/>
                <a:ea typeface="BIZ UDPゴシック" panose="020B0400000000000000" pitchFamily="50" charset="-128"/>
              </a:rPr>
              <a:t>フィンランドの公共放送局ユレ（</a:t>
            </a:r>
            <a:r>
              <a:rPr lang="en-US" altLang="ja-JP" sz="1600" dirty="0">
                <a:latin typeface="BIZ UDPゴシック" panose="020B0400000000000000" pitchFamily="50" charset="-128"/>
                <a:ea typeface="BIZ UDPゴシック" panose="020B0400000000000000" pitchFamily="50" charset="-128"/>
              </a:rPr>
              <a:t>YLE</a:t>
            </a:r>
            <a:r>
              <a:rPr lang="ja-JP" altLang="en-US" sz="1600" dirty="0">
                <a:latin typeface="BIZ UDPゴシック" panose="020B0400000000000000" pitchFamily="50" charset="-128"/>
                <a:ea typeface="BIZ UDPゴシック" panose="020B0400000000000000" pitchFamily="50" charset="-128"/>
              </a:rPr>
              <a:t>）では毎年のように映画</a:t>
            </a:r>
            <a:r>
              <a:rPr lang="en-US" altLang="ja-JP" sz="1600" dirty="0">
                <a:latin typeface="BIZ UDPゴシック" panose="020B0400000000000000" pitchFamily="50" charset="-128"/>
                <a:ea typeface="BIZ UDPゴシック" panose="020B0400000000000000" pitchFamily="50" charset="-128"/>
              </a:rPr>
              <a:t>『</a:t>
            </a:r>
            <a:r>
              <a:rPr lang="ja-JP" altLang="en-US" sz="1600" dirty="0">
                <a:latin typeface="BIZ UDPゴシック" panose="020B0400000000000000" pitchFamily="50" charset="-128"/>
                <a:ea typeface="BIZ UDPゴシック" panose="020B0400000000000000" pitchFamily="50" charset="-128"/>
              </a:rPr>
              <a:t>無名兵士（</a:t>
            </a:r>
            <a:r>
              <a:rPr lang="en-US" altLang="ja-JP" sz="1600" dirty="0" err="1">
                <a:latin typeface="BIZ UDPゴシック" panose="020B0400000000000000" pitchFamily="50" charset="-128"/>
                <a:ea typeface="BIZ UDPゴシック" panose="020B0400000000000000" pitchFamily="50" charset="-128"/>
              </a:rPr>
              <a:t>Tuntematon</a:t>
            </a:r>
            <a:r>
              <a:rPr lang="en-US" altLang="ja-JP" sz="1600" dirty="0">
                <a:latin typeface="BIZ UDPゴシック" panose="020B0400000000000000" pitchFamily="50" charset="-128"/>
                <a:ea typeface="BIZ UDPゴシック" panose="020B0400000000000000" pitchFamily="50" charset="-128"/>
              </a:rPr>
              <a:t> </a:t>
            </a:r>
            <a:r>
              <a:rPr lang="en-US" altLang="ja-JP" sz="1600" dirty="0" err="1">
                <a:latin typeface="BIZ UDPゴシック" panose="020B0400000000000000" pitchFamily="50" charset="-128"/>
                <a:ea typeface="BIZ UDPゴシック" panose="020B0400000000000000" pitchFamily="50" charset="-128"/>
              </a:rPr>
              <a:t>sotilas</a:t>
            </a:r>
            <a:r>
              <a:rPr lang="ja-JP" altLang="en-US" sz="1600" dirty="0">
                <a:latin typeface="BIZ UDPゴシック" panose="020B0400000000000000" pitchFamily="50" charset="-128"/>
                <a:ea typeface="BIZ UDPゴシック" panose="020B0400000000000000" pitchFamily="50" charset="-128"/>
              </a:rPr>
              <a:t>）</a:t>
            </a:r>
            <a:r>
              <a:rPr lang="en-US" altLang="ja-JP" sz="1600" dirty="0">
                <a:latin typeface="BIZ UDPゴシック" panose="020B0400000000000000" pitchFamily="50" charset="-128"/>
                <a:ea typeface="BIZ UDPゴシック" panose="020B0400000000000000" pitchFamily="50" charset="-128"/>
              </a:rPr>
              <a:t>』</a:t>
            </a:r>
            <a:r>
              <a:rPr lang="ja-JP" altLang="en-US" sz="1600" dirty="0">
                <a:latin typeface="BIZ UDPゴシック" panose="020B0400000000000000" pitchFamily="50" charset="-128"/>
                <a:ea typeface="BIZ UDPゴシック" panose="020B0400000000000000" pitchFamily="50" charset="-128"/>
              </a:rPr>
              <a:t>を放映している。この映画の原作は、</a:t>
            </a:r>
            <a:r>
              <a:rPr lang="en-US" altLang="ja-JP" sz="1600" dirty="0">
                <a:latin typeface="BIZ UDPゴシック" panose="020B0400000000000000" pitchFamily="50" charset="-128"/>
                <a:ea typeface="BIZ UDPゴシック" panose="020B0400000000000000" pitchFamily="50" charset="-128"/>
              </a:rPr>
              <a:t>1954</a:t>
            </a:r>
            <a:r>
              <a:rPr lang="ja-JP" altLang="en-US" sz="1600" dirty="0">
                <a:latin typeface="BIZ UDPゴシック" panose="020B0400000000000000" pitchFamily="50" charset="-128"/>
                <a:ea typeface="BIZ UDPゴシック" panose="020B0400000000000000" pitchFamily="50" charset="-128"/>
              </a:rPr>
              <a:t>年、作家ヴァイノ・リンナが自身の従軍体験を元に書いた 同名の小説である。小説が発表された翌年の</a:t>
            </a:r>
            <a:r>
              <a:rPr lang="en-US" altLang="ja-JP" sz="1600" dirty="0">
                <a:latin typeface="BIZ UDPゴシック" panose="020B0400000000000000" pitchFamily="50" charset="-128"/>
                <a:ea typeface="BIZ UDPゴシック" panose="020B0400000000000000" pitchFamily="50" charset="-128"/>
              </a:rPr>
              <a:t>1955</a:t>
            </a:r>
            <a:r>
              <a:rPr lang="ja-JP" altLang="en-US" sz="1600" dirty="0">
                <a:latin typeface="BIZ UDPゴシック" panose="020B0400000000000000" pitchFamily="50" charset="-128"/>
                <a:ea typeface="BIZ UDPゴシック" panose="020B0400000000000000" pitchFamily="50" charset="-128"/>
              </a:rPr>
              <a:t>年には映画化され、</a:t>
            </a:r>
            <a:r>
              <a:rPr lang="en-US" altLang="ja-JP" sz="1600" dirty="0">
                <a:latin typeface="BIZ UDPゴシック" panose="020B0400000000000000" pitchFamily="50" charset="-128"/>
                <a:ea typeface="BIZ UDPゴシック" panose="020B0400000000000000" pitchFamily="50" charset="-128"/>
              </a:rPr>
              <a:t>1985</a:t>
            </a:r>
            <a:r>
              <a:rPr lang="ja-JP" altLang="en-US" sz="1600" dirty="0">
                <a:latin typeface="BIZ UDPゴシック" panose="020B0400000000000000" pitchFamily="50" charset="-128"/>
                <a:ea typeface="BIZ UDPゴシック" panose="020B0400000000000000" pitchFamily="50" charset="-128"/>
              </a:rPr>
              <a:t>年、</a:t>
            </a:r>
            <a:r>
              <a:rPr lang="en-US" altLang="ja-JP" sz="1600" dirty="0">
                <a:latin typeface="BIZ UDPゴシック" panose="020B0400000000000000" pitchFamily="50" charset="-128"/>
                <a:ea typeface="BIZ UDPゴシック" panose="020B0400000000000000" pitchFamily="50" charset="-128"/>
              </a:rPr>
              <a:t>2017</a:t>
            </a:r>
            <a:r>
              <a:rPr lang="ja-JP" altLang="en-US" sz="1600" dirty="0">
                <a:latin typeface="BIZ UDPゴシック" panose="020B0400000000000000" pitchFamily="50" charset="-128"/>
                <a:ea typeface="BIZ UDPゴシック" panose="020B0400000000000000" pitchFamily="50" charset="-128"/>
              </a:rPr>
              <a:t>年にリメイクされた。物語は第二次世界大戦期にソ連・フィンランド間で勃発した</a:t>
            </a:r>
            <a:r>
              <a:rPr lang="en-US" altLang="ja-JP" sz="1600" dirty="0">
                <a:latin typeface="BIZ UDPゴシック" panose="020B0400000000000000" pitchFamily="50" charset="-128"/>
                <a:ea typeface="BIZ UDPゴシック" panose="020B0400000000000000" pitchFamily="50" charset="-128"/>
              </a:rPr>
              <a:t>2</a:t>
            </a:r>
            <a:r>
              <a:rPr lang="ja-JP" altLang="en-US" sz="1600" dirty="0">
                <a:latin typeface="BIZ UDPゴシック" panose="020B0400000000000000" pitchFamily="50" charset="-128"/>
                <a:ea typeface="BIZ UDPゴシック" panose="020B0400000000000000" pitchFamily="50" charset="-128"/>
              </a:rPr>
              <a:t>度目の戦争である継続戦争時（</a:t>
            </a:r>
            <a:r>
              <a:rPr lang="en-US" altLang="ja-JP" sz="1600" dirty="0">
                <a:latin typeface="BIZ UDPゴシック" panose="020B0400000000000000" pitchFamily="50" charset="-128"/>
                <a:ea typeface="BIZ UDPゴシック" panose="020B0400000000000000" pitchFamily="50" charset="-128"/>
              </a:rPr>
              <a:t>1931</a:t>
            </a:r>
            <a:r>
              <a:rPr lang="ja-JP" altLang="en-US" sz="1600" dirty="0">
                <a:latin typeface="BIZ UDPゴシック" panose="020B0400000000000000" pitchFamily="50" charset="-128"/>
                <a:ea typeface="BIZ UDPゴシック" panose="020B0400000000000000" pitchFamily="50" charset="-128"/>
              </a:rPr>
              <a:t>年</a:t>
            </a:r>
            <a:r>
              <a:rPr lang="en-US" altLang="ja-JP" sz="1600" dirty="0">
                <a:latin typeface="BIZ UDPゴシック" panose="020B0400000000000000" pitchFamily="50" charset="-128"/>
                <a:ea typeface="BIZ UDPゴシック" panose="020B0400000000000000" pitchFamily="50" charset="-128"/>
              </a:rPr>
              <a:t>6</a:t>
            </a:r>
            <a:r>
              <a:rPr lang="ja-JP" altLang="en-US" sz="1600" dirty="0">
                <a:latin typeface="BIZ UDPゴシック" panose="020B0400000000000000" pitchFamily="50" charset="-128"/>
                <a:ea typeface="BIZ UDPゴシック" panose="020B0400000000000000" pitchFamily="50" charset="-128"/>
              </a:rPr>
              <a:t>月</a:t>
            </a:r>
            <a:r>
              <a:rPr lang="en-US" altLang="ja-JP" sz="1600" dirty="0">
                <a:latin typeface="BIZ UDPゴシック" panose="020B0400000000000000" pitchFamily="50" charset="-128"/>
                <a:ea typeface="BIZ UDPゴシック" panose="020B0400000000000000" pitchFamily="50" charset="-128"/>
              </a:rPr>
              <a:t>25</a:t>
            </a:r>
            <a:r>
              <a:rPr lang="ja-JP" altLang="en-US" sz="1600" dirty="0">
                <a:latin typeface="BIZ UDPゴシック" panose="020B0400000000000000" pitchFamily="50" charset="-128"/>
                <a:ea typeface="BIZ UDPゴシック" panose="020B0400000000000000" pitchFamily="50" charset="-128"/>
              </a:rPr>
              <a:t>日～</a:t>
            </a:r>
            <a:r>
              <a:rPr lang="en-US" altLang="ja-JP" sz="1600" dirty="0">
                <a:latin typeface="BIZ UDPゴシック" panose="020B0400000000000000" pitchFamily="50" charset="-128"/>
                <a:ea typeface="BIZ UDPゴシック" panose="020B0400000000000000" pitchFamily="50" charset="-128"/>
              </a:rPr>
              <a:t>1944</a:t>
            </a:r>
            <a:r>
              <a:rPr lang="ja-JP" altLang="en-US" sz="1600" dirty="0">
                <a:latin typeface="BIZ UDPゴシック" panose="020B0400000000000000" pitchFamily="50" charset="-128"/>
                <a:ea typeface="BIZ UDPゴシック" panose="020B0400000000000000" pitchFamily="50" charset="-128"/>
              </a:rPr>
              <a:t>年</a:t>
            </a:r>
            <a:r>
              <a:rPr lang="en-US" altLang="ja-JP" sz="1600" dirty="0">
                <a:latin typeface="BIZ UDPゴシック" panose="020B0400000000000000" pitchFamily="50" charset="-128"/>
                <a:ea typeface="BIZ UDPゴシック" panose="020B0400000000000000" pitchFamily="50" charset="-128"/>
              </a:rPr>
              <a:t>9</a:t>
            </a:r>
            <a:r>
              <a:rPr lang="ja-JP" altLang="en-US" sz="1600" dirty="0">
                <a:latin typeface="BIZ UDPゴシック" panose="020B0400000000000000" pitchFamily="50" charset="-128"/>
                <a:ea typeface="BIZ UDPゴシック" panose="020B0400000000000000" pitchFamily="50" charset="-128"/>
              </a:rPr>
              <a:t>月</a:t>
            </a:r>
            <a:r>
              <a:rPr lang="en-US" altLang="ja-JP" sz="1600" dirty="0">
                <a:latin typeface="BIZ UDPゴシック" panose="020B0400000000000000" pitchFamily="50" charset="-128"/>
                <a:ea typeface="BIZ UDPゴシック" panose="020B0400000000000000" pitchFamily="50" charset="-128"/>
              </a:rPr>
              <a:t>19</a:t>
            </a:r>
            <a:r>
              <a:rPr lang="ja-JP" altLang="en-US" sz="1600" dirty="0">
                <a:latin typeface="BIZ UDPゴシック" panose="020B0400000000000000" pitchFamily="50" charset="-128"/>
                <a:ea typeface="BIZ UDPゴシック" panose="020B0400000000000000" pitchFamily="50" charset="-128"/>
              </a:rPr>
              <a:t>日）のフィンランド人兵士たちの話。</a:t>
            </a:r>
          </a:p>
        </p:txBody>
      </p:sp>
      <p:sp>
        <p:nvSpPr>
          <p:cNvPr id="14" name="テキスト ボックス 13">
            <a:extLst>
              <a:ext uri="{FF2B5EF4-FFF2-40B4-BE49-F238E27FC236}">
                <a16:creationId xmlns:a16="http://schemas.microsoft.com/office/drawing/2014/main" id="{88020FF5-C16B-BF36-8ED5-279FF5CDE30B}"/>
              </a:ext>
            </a:extLst>
          </p:cNvPr>
          <p:cNvSpPr txBox="1"/>
          <p:nvPr/>
        </p:nvSpPr>
        <p:spPr>
          <a:xfrm>
            <a:off x="519791" y="6597329"/>
            <a:ext cx="5633357" cy="276999"/>
          </a:xfrm>
          <a:prstGeom prst="rect">
            <a:avLst/>
          </a:prstGeom>
          <a:noFill/>
        </p:spPr>
        <p:txBody>
          <a:bodyPr wrap="square" rtlCol="0">
            <a:spAutoFit/>
          </a:bodyPr>
          <a:lstStyle/>
          <a:p>
            <a:r>
              <a:rPr kumimoji="1" lang="ja-JP" altLang="en-US" sz="1200" dirty="0">
                <a:latin typeface="BIZ UDP明朝 Medium" panose="02020500000000000000" pitchFamily="18" charset="-128"/>
                <a:ea typeface="BIZ UDP明朝 Medium" panose="02020500000000000000" pitchFamily="18" charset="-128"/>
              </a:rPr>
              <a:t>日本国際問題研究所資料／石野裕子（</a:t>
            </a:r>
            <a:r>
              <a:rPr lang="zh-CN" altLang="en-US" sz="1200" dirty="0">
                <a:latin typeface="BIZ UDP明朝 Medium" panose="02020500000000000000" pitchFamily="18" charset="-128"/>
                <a:ea typeface="BIZ UDP明朝 Medium" panose="02020500000000000000" pitchFamily="18" charset="-128"/>
              </a:rPr>
              <a:t>国士舘大学文学部史学地理学科 准教授</a:t>
            </a:r>
            <a:r>
              <a:rPr lang="ja-JP" altLang="en-US" sz="1200" dirty="0">
                <a:latin typeface="BIZ UDP明朝 Medium" panose="02020500000000000000" pitchFamily="18" charset="-128"/>
                <a:ea typeface="BIZ UDP明朝 Medium" panose="02020500000000000000" pitchFamily="18" charset="-128"/>
              </a:rPr>
              <a:t>）</a:t>
            </a:r>
            <a:endParaRPr kumimoji="1" lang="ja-JP" altLang="en-US" sz="1200" dirty="0">
              <a:latin typeface="BIZ UDP明朝 Medium" panose="02020500000000000000" pitchFamily="18" charset="-128"/>
              <a:ea typeface="BIZ UDP明朝 Medium" panose="02020500000000000000" pitchFamily="18" charset="-128"/>
            </a:endParaRPr>
          </a:p>
        </p:txBody>
      </p:sp>
      <p:pic>
        <p:nvPicPr>
          <p:cNvPr id="5122" name="Picture 2" descr="Tuntematon sotilas TV Show Air Dates &amp; Track Episodes - Next Episode">
            <a:extLst>
              <a:ext uri="{FF2B5EF4-FFF2-40B4-BE49-F238E27FC236}">
                <a16:creationId xmlns:a16="http://schemas.microsoft.com/office/drawing/2014/main" id="{320EE75B-CEA4-2D14-7548-CBBFA607E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514" y="1687589"/>
            <a:ext cx="5569486" cy="4079060"/>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AC3102A3-9E37-21EA-9C9B-ACD3DE3F7820}"/>
              </a:ext>
            </a:extLst>
          </p:cNvPr>
          <p:cNvSpPr txBox="1"/>
          <p:nvPr/>
        </p:nvSpPr>
        <p:spPr>
          <a:xfrm>
            <a:off x="6468514" y="5766649"/>
            <a:ext cx="5569486" cy="738664"/>
          </a:xfrm>
          <a:prstGeom prst="rect">
            <a:avLst/>
          </a:prstGeom>
          <a:noFill/>
        </p:spPr>
        <p:txBody>
          <a:bodyPr wrap="square">
            <a:spAutoFit/>
          </a:bodyPr>
          <a:lstStyle/>
          <a:p>
            <a:r>
              <a:rPr lang="ja-JP" altLang="en-US" sz="1400" dirty="0">
                <a:latin typeface="BIZ UDPゴシック" panose="020B0400000000000000" pitchFamily="50" charset="-128"/>
                <a:ea typeface="BIZ UDPゴシック" panose="020B0400000000000000" pitchFamily="50" charset="-128"/>
              </a:rPr>
              <a:t>フィンランド独立</a:t>
            </a:r>
            <a:r>
              <a:rPr lang="en-US" altLang="ja-JP" sz="1400" dirty="0">
                <a:latin typeface="BIZ UDPゴシック" panose="020B0400000000000000" pitchFamily="50" charset="-128"/>
                <a:ea typeface="BIZ UDPゴシック" panose="020B0400000000000000" pitchFamily="50" charset="-128"/>
              </a:rPr>
              <a:t>100</a:t>
            </a:r>
            <a:r>
              <a:rPr lang="ja-JP" altLang="en-US" sz="1400" dirty="0">
                <a:latin typeface="BIZ UDPゴシック" panose="020B0400000000000000" pitchFamily="50" charset="-128"/>
                <a:ea typeface="BIZ UDPゴシック" panose="020B0400000000000000" pitchFamily="50" charset="-128"/>
              </a:rPr>
              <a:t>周年の年にあたる </a:t>
            </a:r>
            <a:r>
              <a:rPr lang="en-US" altLang="ja-JP" sz="1400" dirty="0">
                <a:latin typeface="BIZ UDPゴシック" panose="020B0400000000000000" pitchFamily="50" charset="-128"/>
                <a:ea typeface="BIZ UDPゴシック" panose="020B0400000000000000" pitchFamily="50" charset="-128"/>
              </a:rPr>
              <a:t>2017 </a:t>
            </a:r>
            <a:r>
              <a:rPr lang="ja-JP" altLang="en-US" sz="1400" dirty="0">
                <a:latin typeface="BIZ UDPゴシック" panose="020B0400000000000000" pitchFamily="50" charset="-128"/>
                <a:ea typeface="BIZ UDPゴシック" panose="020B0400000000000000" pitchFamily="50" charset="-128"/>
              </a:rPr>
              <a:t>年のリメイク版の映画は日本で</a:t>
            </a:r>
            <a:r>
              <a:rPr lang="en-US" altLang="ja-JP" sz="1400" dirty="0">
                <a:latin typeface="BIZ UDPゴシック" panose="020B0400000000000000" pitchFamily="50" charset="-128"/>
                <a:ea typeface="BIZ UDPゴシック" panose="020B0400000000000000" pitchFamily="50" charset="-128"/>
              </a:rPr>
              <a:t>『</a:t>
            </a:r>
            <a:r>
              <a:rPr lang="ja-JP" altLang="en-US" sz="1400" dirty="0">
                <a:latin typeface="BIZ UDPゴシック" panose="020B0400000000000000" pitchFamily="50" charset="-128"/>
                <a:ea typeface="BIZ UDPゴシック" panose="020B0400000000000000" pitchFamily="50" charset="-128"/>
              </a:rPr>
              <a:t>アンノウン・ソルジャー：英雄なき戦場</a:t>
            </a:r>
            <a:r>
              <a:rPr lang="en-US" altLang="ja-JP" sz="1400" dirty="0">
                <a:latin typeface="BIZ UDPゴシック" panose="020B0400000000000000" pitchFamily="50" charset="-128"/>
                <a:ea typeface="BIZ UDPゴシック" panose="020B0400000000000000" pitchFamily="50" charset="-128"/>
              </a:rPr>
              <a:t>』</a:t>
            </a:r>
            <a:r>
              <a:rPr lang="ja-JP" altLang="en-US" sz="1400" dirty="0">
                <a:latin typeface="BIZ UDPゴシック" panose="020B0400000000000000" pitchFamily="50" charset="-128"/>
                <a:ea typeface="BIZ UDPゴシック" panose="020B0400000000000000" pitchFamily="50" charset="-128"/>
              </a:rPr>
              <a:t>のタイトルで上演された。</a:t>
            </a:r>
          </a:p>
        </p:txBody>
      </p:sp>
    </p:spTree>
    <p:extLst>
      <p:ext uri="{BB962C8B-B14F-4D97-AF65-F5344CB8AC3E}">
        <p14:creationId xmlns:p14="http://schemas.microsoft.com/office/powerpoint/2010/main" val="536592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CD8D7D77-8C25-A208-8E02-2C0F16E2FD19}"/>
              </a:ext>
            </a:extLst>
          </p:cNvPr>
          <p:cNvSpPr txBox="1"/>
          <p:nvPr/>
        </p:nvSpPr>
        <p:spPr>
          <a:xfrm>
            <a:off x="2552370" y="545516"/>
            <a:ext cx="1113182" cy="246221"/>
          </a:xfrm>
          <a:prstGeom prst="rect">
            <a:avLst/>
          </a:prstGeom>
          <a:noFill/>
        </p:spPr>
        <p:txBody>
          <a:bodyPr wrap="square" rtlCol="0">
            <a:spAutoFit/>
          </a:bodyPr>
          <a:lstStyle/>
          <a:p>
            <a:pPr algn="ctr"/>
            <a:r>
              <a:rPr kumimoji="1" lang="ja-JP" altLang="en-US" sz="1000" dirty="0">
                <a:solidFill>
                  <a:schemeClr val="bg1">
                    <a:lumMod val="95000"/>
                  </a:schemeClr>
                </a:solidFill>
                <a:latin typeface="BIZ UDPゴシック" panose="020B0400000000000000" pitchFamily="50" charset="-128"/>
                <a:ea typeface="BIZ UDPゴシック" panose="020B0400000000000000" pitchFamily="50" charset="-128"/>
              </a:rPr>
              <a:t>（出所）幻冬舎</a:t>
            </a:r>
          </a:p>
        </p:txBody>
      </p:sp>
      <p:sp>
        <p:nvSpPr>
          <p:cNvPr id="5" name="正方形/長方形 4">
            <a:extLst>
              <a:ext uri="{FF2B5EF4-FFF2-40B4-BE49-F238E27FC236}">
                <a16:creationId xmlns:a16="http://schemas.microsoft.com/office/drawing/2014/main" id="{0CD8358A-F5F9-91BD-205B-EB1E13536197}"/>
              </a:ext>
            </a:extLst>
          </p:cNvPr>
          <p:cNvSpPr/>
          <p:nvPr/>
        </p:nvSpPr>
        <p:spPr>
          <a:xfrm>
            <a:off x="0" y="0"/>
            <a:ext cx="12192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916863ED-F3DE-D731-D205-4A359D71D9B5}"/>
              </a:ext>
            </a:extLst>
          </p:cNvPr>
          <p:cNvSpPr txBox="1"/>
          <p:nvPr/>
        </p:nvSpPr>
        <p:spPr>
          <a:xfrm>
            <a:off x="0" y="2644170"/>
            <a:ext cx="12192000" cy="1569660"/>
          </a:xfrm>
          <a:prstGeom prst="rect">
            <a:avLst/>
          </a:prstGeom>
          <a:noFill/>
        </p:spPr>
        <p:txBody>
          <a:bodyPr wrap="square" rtlCol="0">
            <a:spAutoFit/>
          </a:bodyPr>
          <a:lstStyle/>
          <a:p>
            <a:pPr algn="ctr"/>
            <a:r>
              <a:rPr lang="ja-JP" altLang="en-US" sz="9600" dirty="0">
                <a:solidFill>
                  <a:schemeClr val="bg1">
                    <a:lumMod val="95000"/>
                  </a:schemeClr>
                </a:solidFill>
                <a:latin typeface="BIZ UDPゴシック" panose="020B0400000000000000" pitchFamily="50" charset="-128"/>
                <a:ea typeface="BIZ UDPゴシック" panose="020B0400000000000000" pitchFamily="50" charset="-128"/>
              </a:rPr>
              <a:t>フィンランドと三井</a:t>
            </a:r>
            <a:endParaRPr kumimoji="1" lang="ja-JP" altLang="en-US" sz="9600" dirty="0">
              <a:solidFill>
                <a:schemeClr val="bg1">
                  <a:lumMod val="9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160943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戦前の日芬協会の会長は三井財閥・三井高揚（みつい　たかはる）</a:t>
            </a:r>
          </a:p>
        </p:txBody>
      </p:sp>
      <p:pic>
        <p:nvPicPr>
          <p:cNvPr id="9218" name="Picture 2" descr="headshot of Baron Takaharu Mitsui">
            <a:extLst>
              <a:ext uri="{FF2B5EF4-FFF2-40B4-BE49-F238E27FC236}">
                <a16:creationId xmlns:a16="http://schemas.microsoft.com/office/drawing/2014/main" id="{ACA6ABCE-AE97-7D0B-DB01-F7CE40D73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401" y="1972680"/>
            <a:ext cx="3239382" cy="413644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4F87C765-DBA2-EFAE-57ED-085CA7934416}"/>
              </a:ext>
            </a:extLst>
          </p:cNvPr>
          <p:cNvSpPr txBox="1"/>
          <p:nvPr/>
        </p:nvSpPr>
        <p:spPr>
          <a:xfrm>
            <a:off x="9267717" y="1572570"/>
            <a:ext cx="2548898" cy="400110"/>
          </a:xfrm>
          <a:prstGeom prst="rect">
            <a:avLst/>
          </a:prstGeom>
          <a:noFill/>
        </p:spPr>
        <p:txBody>
          <a:bodyPr wrap="square">
            <a:spAutoFit/>
          </a:bodyPr>
          <a:lstStyle/>
          <a:p>
            <a:r>
              <a:rPr lang="en-US" altLang="ja-JP" sz="2000" dirty="0">
                <a:latin typeface="72 Condensed" panose="020B0506030000000003" pitchFamily="34" charset="0"/>
                <a:ea typeface="BIZ UDPゴシック" panose="020B0400000000000000" pitchFamily="50" charset="-128"/>
                <a:cs typeface="72 Condensed" panose="020B0506030000000003" pitchFamily="34" charset="0"/>
              </a:rPr>
              <a:t>Baron </a:t>
            </a:r>
            <a:r>
              <a:rPr lang="en-US" altLang="ja-JP" sz="2000" dirty="0" err="1">
                <a:latin typeface="72 Condensed" panose="020B0506030000000003" pitchFamily="34" charset="0"/>
                <a:ea typeface="BIZ UDPゴシック" panose="020B0400000000000000" pitchFamily="50" charset="-128"/>
                <a:cs typeface="72 Condensed" panose="020B0506030000000003" pitchFamily="34" charset="0"/>
              </a:rPr>
              <a:t>Takaharu</a:t>
            </a:r>
            <a:r>
              <a:rPr lang="en-US" altLang="ja-JP" sz="2000" dirty="0">
                <a:latin typeface="72 Condensed" panose="020B0506030000000003" pitchFamily="34" charset="0"/>
                <a:ea typeface="BIZ UDPゴシック" panose="020B0400000000000000" pitchFamily="50" charset="-128"/>
                <a:cs typeface="72 Condensed" panose="020B0506030000000003" pitchFamily="34" charset="0"/>
              </a:rPr>
              <a:t> Mitsui</a:t>
            </a:r>
          </a:p>
        </p:txBody>
      </p:sp>
      <p:pic>
        <p:nvPicPr>
          <p:cNvPr id="9226" name="Picture 10">
            <a:extLst>
              <a:ext uri="{FF2B5EF4-FFF2-40B4-BE49-F238E27FC236}">
                <a16:creationId xmlns:a16="http://schemas.microsoft.com/office/drawing/2014/main" id="{8420279C-6417-C61C-84F3-68EDF0786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342" y="477706"/>
            <a:ext cx="8038874" cy="6380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506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CD8D7D77-8C25-A208-8E02-2C0F16E2FD19}"/>
              </a:ext>
            </a:extLst>
          </p:cNvPr>
          <p:cNvSpPr txBox="1"/>
          <p:nvPr/>
        </p:nvSpPr>
        <p:spPr>
          <a:xfrm>
            <a:off x="2552370" y="545516"/>
            <a:ext cx="1113182" cy="246221"/>
          </a:xfrm>
          <a:prstGeom prst="rect">
            <a:avLst/>
          </a:prstGeom>
          <a:noFill/>
        </p:spPr>
        <p:txBody>
          <a:bodyPr wrap="square" rtlCol="0">
            <a:spAutoFit/>
          </a:bodyPr>
          <a:lstStyle/>
          <a:p>
            <a:pPr algn="ctr"/>
            <a:r>
              <a:rPr kumimoji="1" lang="ja-JP" altLang="en-US" sz="1000" dirty="0">
                <a:solidFill>
                  <a:schemeClr val="bg1">
                    <a:lumMod val="95000"/>
                  </a:schemeClr>
                </a:solidFill>
                <a:latin typeface="BIZ UDPゴシック" panose="020B0400000000000000" pitchFamily="50" charset="-128"/>
                <a:ea typeface="BIZ UDPゴシック" panose="020B0400000000000000" pitchFamily="50" charset="-128"/>
              </a:rPr>
              <a:t>（出所）幻冬舎</a:t>
            </a:r>
          </a:p>
        </p:txBody>
      </p:sp>
      <p:sp>
        <p:nvSpPr>
          <p:cNvPr id="5" name="正方形/長方形 4">
            <a:extLst>
              <a:ext uri="{FF2B5EF4-FFF2-40B4-BE49-F238E27FC236}">
                <a16:creationId xmlns:a16="http://schemas.microsoft.com/office/drawing/2014/main" id="{0CD8358A-F5F9-91BD-205B-EB1E13536197}"/>
              </a:ext>
            </a:extLst>
          </p:cNvPr>
          <p:cNvSpPr/>
          <p:nvPr/>
        </p:nvSpPr>
        <p:spPr>
          <a:xfrm>
            <a:off x="0" y="0"/>
            <a:ext cx="12192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916863ED-F3DE-D731-D205-4A359D71D9B5}"/>
              </a:ext>
            </a:extLst>
          </p:cNvPr>
          <p:cNvSpPr txBox="1"/>
          <p:nvPr/>
        </p:nvSpPr>
        <p:spPr>
          <a:xfrm>
            <a:off x="0" y="2644170"/>
            <a:ext cx="12192000" cy="1569660"/>
          </a:xfrm>
          <a:prstGeom prst="rect">
            <a:avLst/>
          </a:prstGeom>
          <a:noFill/>
        </p:spPr>
        <p:txBody>
          <a:bodyPr wrap="square" rtlCol="0">
            <a:spAutoFit/>
          </a:bodyPr>
          <a:lstStyle/>
          <a:p>
            <a:pPr algn="ctr"/>
            <a:r>
              <a:rPr lang="ja-JP" altLang="en-US" sz="9600" dirty="0">
                <a:solidFill>
                  <a:schemeClr val="bg1">
                    <a:lumMod val="95000"/>
                  </a:schemeClr>
                </a:solidFill>
                <a:latin typeface="BIZ UDPゴシック" panose="020B0400000000000000" pitchFamily="50" charset="-128"/>
                <a:ea typeface="BIZ UDPゴシック" panose="020B0400000000000000" pitchFamily="50" charset="-128"/>
              </a:rPr>
              <a:t>フィンランドと日本</a:t>
            </a:r>
            <a:endParaRPr kumimoji="1" lang="ja-JP" altLang="en-US" sz="9600" dirty="0">
              <a:solidFill>
                <a:schemeClr val="bg1">
                  <a:lumMod val="9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31425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CD8D7D77-8C25-A208-8E02-2C0F16E2FD19}"/>
              </a:ext>
            </a:extLst>
          </p:cNvPr>
          <p:cNvSpPr txBox="1"/>
          <p:nvPr/>
        </p:nvSpPr>
        <p:spPr>
          <a:xfrm>
            <a:off x="2552370" y="545516"/>
            <a:ext cx="1113182" cy="246221"/>
          </a:xfrm>
          <a:prstGeom prst="rect">
            <a:avLst/>
          </a:prstGeom>
          <a:noFill/>
        </p:spPr>
        <p:txBody>
          <a:bodyPr wrap="square" rtlCol="0">
            <a:spAutoFit/>
          </a:bodyPr>
          <a:lstStyle/>
          <a:p>
            <a:pPr algn="ctr"/>
            <a:r>
              <a:rPr kumimoji="1" lang="ja-JP" altLang="en-US" sz="1000" dirty="0">
                <a:solidFill>
                  <a:schemeClr val="bg1">
                    <a:lumMod val="95000"/>
                  </a:schemeClr>
                </a:solidFill>
                <a:latin typeface="BIZ UDPゴシック" panose="020B0400000000000000" pitchFamily="50" charset="-128"/>
                <a:ea typeface="BIZ UDPゴシック" panose="020B0400000000000000" pitchFamily="50" charset="-128"/>
              </a:rPr>
              <a:t>（出所）幻冬舎</a:t>
            </a:r>
          </a:p>
        </p:txBody>
      </p:sp>
      <p:sp>
        <p:nvSpPr>
          <p:cNvPr id="5" name="正方形/長方形 4">
            <a:extLst>
              <a:ext uri="{FF2B5EF4-FFF2-40B4-BE49-F238E27FC236}">
                <a16:creationId xmlns:a16="http://schemas.microsoft.com/office/drawing/2014/main" id="{0CD8358A-F5F9-91BD-205B-EB1E13536197}"/>
              </a:ext>
            </a:extLst>
          </p:cNvPr>
          <p:cNvSpPr/>
          <p:nvPr/>
        </p:nvSpPr>
        <p:spPr>
          <a:xfrm>
            <a:off x="0" y="44825"/>
            <a:ext cx="12192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916863ED-F3DE-D731-D205-4A359D71D9B5}"/>
              </a:ext>
            </a:extLst>
          </p:cNvPr>
          <p:cNvSpPr txBox="1"/>
          <p:nvPr/>
        </p:nvSpPr>
        <p:spPr>
          <a:xfrm>
            <a:off x="0" y="1197294"/>
            <a:ext cx="12192000" cy="4124206"/>
          </a:xfrm>
          <a:prstGeom prst="rect">
            <a:avLst/>
          </a:prstGeom>
          <a:noFill/>
        </p:spPr>
        <p:txBody>
          <a:bodyPr wrap="square" rtlCol="0">
            <a:spAutoFit/>
          </a:bodyPr>
          <a:lstStyle/>
          <a:p>
            <a:pPr algn="ctr"/>
            <a:r>
              <a:rPr lang="ja-JP" altLang="en-US" sz="16600" dirty="0">
                <a:solidFill>
                  <a:schemeClr val="bg1">
                    <a:lumMod val="95000"/>
                  </a:schemeClr>
                </a:solidFill>
                <a:latin typeface="BIZ UDPゴシック" panose="020B0400000000000000" pitchFamily="50" charset="-128"/>
                <a:ea typeface="BIZ UDPゴシック" panose="020B0400000000000000" pitchFamily="50" charset="-128"/>
              </a:rPr>
              <a:t>日露戦争</a:t>
            </a:r>
            <a:endParaRPr lang="en-US" altLang="ja-JP" sz="16600"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kumimoji="1" lang="ja-JP" altLang="en-US" sz="9600" dirty="0">
                <a:solidFill>
                  <a:schemeClr val="bg1">
                    <a:lumMod val="95000"/>
                  </a:schemeClr>
                </a:solidFill>
                <a:latin typeface="BIZ UDPゴシック" panose="020B0400000000000000" pitchFamily="50" charset="-128"/>
                <a:ea typeface="BIZ UDPゴシック" panose="020B0400000000000000" pitchFamily="50" charset="-128"/>
              </a:rPr>
              <a:t>海戦と陸戦での勝利</a:t>
            </a:r>
          </a:p>
        </p:txBody>
      </p:sp>
    </p:spTree>
    <p:extLst>
      <p:ext uri="{BB962C8B-B14F-4D97-AF65-F5344CB8AC3E}">
        <p14:creationId xmlns:p14="http://schemas.microsoft.com/office/powerpoint/2010/main" val="1915946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E05C7590-B346-80B5-66D8-C1B15E348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34" y="771625"/>
            <a:ext cx="7303477" cy="586104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1D76A3A-B0E5-B139-9761-14B1939CF358}"/>
              </a:ext>
            </a:extLst>
          </p:cNvPr>
          <p:cNvSpPr txBox="1"/>
          <p:nvPr/>
        </p:nvSpPr>
        <p:spPr>
          <a:xfrm>
            <a:off x="570960" y="675933"/>
            <a:ext cx="7180385" cy="230832"/>
          </a:xfrm>
          <a:prstGeom prst="rect">
            <a:avLst/>
          </a:prstGeom>
          <a:noFill/>
        </p:spPr>
        <p:txBody>
          <a:bodyPr wrap="square">
            <a:spAutoFit/>
          </a:bodyPr>
          <a:lstStyle/>
          <a:p>
            <a:r>
              <a:rPr lang="en-US" altLang="ja-JP" sz="900" dirty="0">
                <a:latin typeface="Amasis MT Pro Black" panose="02040A04050005020304" pitchFamily="18" charset="0"/>
              </a:rPr>
              <a:t>https://stat.ameba.jp/user_images/20190721/13/japmasa778/5c/9d/j/o1023082114508602493.jpg?caw=800</a:t>
            </a:r>
            <a:endParaRPr lang="ja-JP" altLang="en-US" sz="900" dirty="0">
              <a:latin typeface="Amasis MT Pro Black" panose="02040A04050005020304" pitchFamily="18" charset="0"/>
            </a:endParaRPr>
          </a:p>
        </p:txBody>
      </p:sp>
      <p:pic>
        <p:nvPicPr>
          <p:cNvPr id="2050" name="Picture 2" descr="【6年・歴史学習】大日本帝国万歳！ : 困らない叱らない。新間草海（あらまそうかい）の教室日記">
            <a:extLst>
              <a:ext uri="{FF2B5EF4-FFF2-40B4-BE49-F238E27FC236}">
                <a16:creationId xmlns:a16="http://schemas.microsoft.com/office/drawing/2014/main" id="{100B906F-9969-475F-91C1-32792206C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110" y="855601"/>
            <a:ext cx="4344956" cy="262224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日露戦争 | NHK for School">
            <a:extLst>
              <a:ext uri="{FF2B5EF4-FFF2-40B4-BE49-F238E27FC236}">
                <a16:creationId xmlns:a16="http://schemas.microsoft.com/office/drawing/2014/main" id="{4B1D972D-BF8D-4D56-929F-232CEA9D56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3110" y="3809646"/>
            <a:ext cx="4418329" cy="265874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481A8088-5E94-4A52-A010-3AA1D9077CA1}"/>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2" name="正方形/長方形 1">
            <a:extLst>
              <a:ext uri="{FF2B5EF4-FFF2-40B4-BE49-F238E27FC236}">
                <a16:creationId xmlns:a16="http://schemas.microsoft.com/office/drawing/2014/main" id="{3048C300-8A9F-2657-6E92-4266F12418DA}"/>
              </a:ext>
            </a:extLst>
          </p:cNvPr>
          <p:cNvSpPr/>
          <p:nvPr/>
        </p:nvSpPr>
        <p:spPr>
          <a:xfrm>
            <a:off x="0" y="20301"/>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日露戦争・・・英・露の「グレートゲーム」の尖兵となった日本</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604436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481A8088-5E94-4A52-A010-3AA1D9077CA1}"/>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pic>
        <p:nvPicPr>
          <p:cNvPr id="1026" name="Picture 2" descr="日本海海戦 - Wikipedia">
            <a:extLst>
              <a:ext uri="{FF2B5EF4-FFF2-40B4-BE49-F238E27FC236}">
                <a16:creationId xmlns:a16="http://schemas.microsoft.com/office/drawing/2014/main" id="{3101E031-8C38-9B07-2FD8-C67707BE4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3" y="839944"/>
            <a:ext cx="7366645" cy="56028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特集・日本海海戦～天気晴朗ナレドモ波高シ～：時事ドットコム">
            <a:extLst>
              <a:ext uri="{FF2B5EF4-FFF2-40B4-BE49-F238E27FC236}">
                <a16:creationId xmlns:a16="http://schemas.microsoft.com/office/drawing/2014/main" id="{5421D569-6AB0-6AAB-58CA-61C749D8D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929" y="541633"/>
            <a:ext cx="3556934" cy="588615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926B24F-481D-57DD-91E1-7798B31AB889}"/>
              </a:ext>
            </a:extLst>
          </p:cNvPr>
          <p:cNvSpPr txBox="1"/>
          <p:nvPr/>
        </p:nvSpPr>
        <p:spPr>
          <a:xfrm>
            <a:off x="9118832" y="6387961"/>
            <a:ext cx="1585519"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時事ドットコム</a:t>
            </a:r>
          </a:p>
        </p:txBody>
      </p:sp>
      <p:sp>
        <p:nvSpPr>
          <p:cNvPr id="3" name="テキスト ボックス 2">
            <a:extLst>
              <a:ext uri="{FF2B5EF4-FFF2-40B4-BE49-F238E27FC236}">
                <a16:creationId xmlns:a16="http://schemas.microsoft.com/office/drawing/2014/main" id="{0F09F5C6-9A03-342C-5E01-FE8D9D9B087B}"/>
              </a:ext>
            </a:extLst>
          </p:cNvPr>
          <p:cNvSpPr txBox="1"/>
          <p:nvPr/>
        </p:nvSpPr>
        <p:spPr>
          <a:xfrm>
            <a:off x="3271705" y="6381667"/>
            <a:ext cx="1585519" cy="261610"/>
          </a:xfrm>
          <a:prstGeom prst="rect">
            <a:avLst/>
          </a:prstGeom>
          <a:noFill/>
        </p:spPr>
        <p:txBody>
          <a:bodyPr wrap="square" rtlCol="0">
            <a:spAutoFit/>
          </a:bodyPr>
          <a:lstStyle/>
          <a:p>
            <a:pPr algn="ctr"/>
            <a:r>
              <a:rPr kumimoji="1" lang="en-US" altLang="ja-JP" sz="1100" dirty="0">
                <a:latin typeface="BIZ UDPゴシック" panose="020B0400000000000000" pitchFamily="50" charset="-128"/>
                <a:ea typeface="BIZ UDPゴシック" panose="020B0400000000000000" pitchFamily="50" charset="-128"/>
              </a:rPr>
              <a:t>Wikipedia</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5" name="正方形/長方形 4">
            <a:extLst>
              <a:ext uri="{FF2B5EF4-FFF2-40B4-BE49-F238E27FC236}">
                <a16:creationId xmlns:a16="http://schemas.microsoft.com/office/drawing/2014/main" id="{AF882B28-58CA-90C6-8CEF-95F762A2BBDD}"/>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日本海海戦～「皇国の興廃この一戦にあり。各員一層奮励努力せよ」</a:t>
            </a:r>
          </a:p>
        </p:txBody>
      </p:sp>
    </p:spTree>
    <p:extLst>
      <p:ext uri="{BB962C8B-B14F-4D97-AF65-F5344CB8AC3E}">
        <p14:creationId xmlns:p14="http://schemas.microsoft.com/office/powerpoint/2010/main" val="460032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日本ビール 東郷ビール 6本ギフトセット ピルスナー 330ml びん 1セット : tb-6g : 海軍カレーの横須賀海軍酒保 - 通販 -  Yahoo!ショッピング">
            <a:extLst>
              <a:ext uri="{FF2B5EF4-FFF2-40B4-BE49-F238E27FC236}">
                <a16:creationId xmlns:a16="http://schemas.microsoft.com/office/drawing/2014/main" id="{5060454F-8C80-192D-1713-69D6B10EA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8389"/>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日本ビール 東郷ビール 330ｍｌ×1本 ピルスナー 東郷平八郎 ビール ギフト 三笠 横須賀土産 /【Buyee】">
            <a:extLst>
              <a:ext uri="{FF2B5EF4-FFF2-40B4-BE49-F238E27FC236}">
                <a16:creationId xmlns:a16="http://schemas.microsoft.com/office/drawing/2014/main" id="{4CE594C6-4F25-9918-046A-E6C569254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706" y="1027435"/>
            <a:ext cx="4945526" cy="4945526"/>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82312699-61DD-25AB-FC10-2CD8894E8337}"/>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東郷ビール</a:t>
            </a:r>
          </a:p>
        </p:txBody>
      </p:sp>
      <p:sp>
        <p:nvSpPr>
          <p:cNvPr id="5" name="テキスト ボックス 4">
            <a:extLst>
              <a:ext uri="{FF2B5EF4-FFF2-40B4-BE49-F238E27FC236}">
                <a16:creationId xmlns:a16="http://schemas.microsoft.com/office/drawing/2014/main" id="{0DC92DE9-6AB2-A9B2-B754-3EB5F9F6839B}"/>
              </a:ext>
            </a:extLst>
          </p:cNvPr>
          <p:cNvSpPr txBox="1"/>
          <p:nvPr/>
        </p:nvSpPr>
        <p:spPr>
          <a:xfrm>
            <a:off x="1461432" y="6541834"/>
            <a:ext cx="9269135" cy="307777"/>
          </a:xfrm>
          <a:prstGeom prst="rect">
            <a:avLst/>
          </a:prstGeom>
          <a:noFill/>
        </p:spPr>
        <p:txBody>
          <a:bodyPr wrap="square">
            <a:spAutoFit/>
          </a:bodyPr>
          <a:lstStyle/>
          <a:p>
            <a:pPr algn="ctr"/>
            <a:r>
              <a:rPr lang="en-US" altLang="ja-JP" sz="1400" dirty="0">
                <a:latin typeface="Abadi" panose="020B0604020104020204" pitchFamily="34" charset="0"/>
              </a:rPr>
              <a:t>https://store.shopping.yahoo.co.jp/kaigunsan/tb-6g.html#&amp;gid=itemImage&amp;pid=5</a:t>
            </a:r>
            <a:endParaRPr lang="ja-JP" altLang="en-US" sz="1400" dirty="0">
              <a:latin typeface="Abadi" panose="020B0604020104020204" pitchFamily="34" charset="0"/>
            </a:endParaRPr>
          </a:p>
        </p:txBody>
      </p:sp>
    </p:spTree>
    <p:extLst>
      <p:ext uri="{BB962C8B-B14F-4D97-AF65-F5344CB8AC3E}">
        <p14:creationId xmlns:p14="http://schemas.microsoft.com/office/powerpoint/2010/main" val="465233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4CA82113-3C01-47FC-86B8-E94DE90496C3}"/>
              </a:ext>
            </a:extLst>
          </p:cNvPr>
          <p:cNvSpPr txBox="1"/>
          <p:nvPr/>
        </p:nvSpPr>
        <p:spPr>
          <a:xfrm>
            <a:off x="3646033" y="192887"/>
            <a:ext cx="4840941"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日露戦争と三井物産</a:t>
            </a:r>
          </a:p>
        </p:txBody>
      </p:sp>
      <p:sp>
        <p:nvSpPr>
          <p:cNvPr id="14" name="テキスト ボックス 13">
            <a:extLst>
              <a:ext uri="{FF2B5EF4-FFF2-40B4-BE49-F238E27FC236}">
                <a16:creationId xmlns:a16="http://schemas.microsoft.com/office/drawing/2014/main" id="{B5D356A1-8585-485F-B9E7-76A1509D78D7}"/>
              </a:ext>
            </a:extLst>
          </p:cNvPr>
          <p:cNvSpPr txBox="1"/>
          <p:nvPr/>
        </p:nvSpPr>
        <p:spPr>
          <a:xfrm>
            <a:off x="1521114" y="3221655"/>
            <a:ext cx="902811"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rPr>
              <a:t>森恪</a:t>
            </a:r>
          </a:p>
        </p:txBody>
      </p:sp>
      <p:sp>
        <p:nvSpPr>
          <p:cNvPr id="28" name="テキスト ボックス 27">
            <a:extLst>
              <a:ext uri="{FF2B5EF4-FFF2-40B4-BE49-F238E27FC236}">
                <a16:creationId xmlns:a16="http://schemas.microsoft.com/office/drawing/2014/main" id="{0F735F3D-0104-403F-B1AD-2414FFF879F7}"/>
              </a:ext>
            </a:extLst>
          </p:cNvPr>
          <p:cNvSpPr txBox="1"/>
          <p:nvPr/>
        </p:nvSpPr>
        <p:spPr>
          <a:xfrm>
            <a:off x="9184226" y="2892749"/>
            <a:ext cx="2422458" cy="954107"/>
          </a:xfrm>
          <a:prstGeom prst="rect">
            <a:avLst/>
          </a:prstGeom>
          <a:noFill/>
        </p:spPr>
        <p:txBody>
          <a:bodyPr wrap="none" rtlCol="0">
            <a:spAutoFit/>
          </a:bodyPr>
          <a:lstStyle/>
          <a:p>
            <a:pPr algn="ctr"/>
            <a:r>
              <a:rPr kumimoji="1" lang="ja-JP" altLang="en-US" sz="2800" b="1" dirty="0">
                <a:latin typeface="Meiryo UI" panose="020B0604030504040204" pitchFamily="50" charset="-128"/>
                <a:ea typeface="Meiryo UI" panose="020B0604030504040204" pitchFamily="50" charset="-128"/>
              </a:rPr>
              <a:t>旧三井物産</a:t>
            </a:r>
            <a:endParaRPr kumimoji="1" lang="en-US" altLang="ja-JP" sz="2800" b="1" dirty="0">
              <a:latin typeface="Meiryo UI" panose="020B0604030504040204" pitchFamily="50" charset="-128"/>
              <a:ea typeface="Meiryo UI" panose="020B0604030504040204" pitchFamily="50" charset="-128"/>
            </a:endParaRPr>
          </a:p>
          <a:p>
            <a:r>
              <a:rPr kumimoji="1" lang="ja-JP" altLang="en-US" sz="2800" b="1" dirty="0">
                <a:latin typeface="Meiryo UI" panose="020B0604030504040204" pitchFamily="50" charset="-128"/>
                <a:ea typeface="Meiryo UI" panose="020B0604030504040204" pitchFamily="50" charset="-128"/>
              </a:rPr>
              <a:t>上海支店長邸</a:t>
            </a:r>
          </a:p>
        </p:txBody>
      </p:sp>
      <p:sp>
        <p:nvSpPr>
          <p:cNvPr id="30" name="テキスト ボックス 29">
            <a:extLst>
              <a:ext uri="{FF2B5EF4-FFF2-40B4-BE49-F238E27FC236}">
                <a16:creationId xmlns:a16="http://schemas.microsoft.com/office/drawing/2014/main" id="{A00016D1-5550-46DC-96C1-53C173DC0674}"/>
              </a:ext>
            </a:extLst>
          </p:cNvPr>
          <p:cNvSpPr txBox="1"/>
          <p:nvPr/>
        </p:nvSpPr>
        <p:spPr>
          <a:xfrm>
            <a:off x="8746954" y="3804600"/>
            <a:ext cx="3002398" cy="246221"/>
          </a:xfrm>
          <a:prstGeom prst="rect">
            <a:avLst/>
          </a:prstGeom>
          <a:noFill/>
        </p:spPr>
        <p:txBody>
          <a:bodyPr wrap="square">
            <a:spAutoFit/>
          </a:bodyPr>
          <a:lstStyle/>
          <a:p>
            <a:pPr algn="ctr"/>
            <a:r>
              <a:rPr lang="ja-JP" altLang="en-US" sz="1000" b="1" dirty="0">
                <a:latin typeface="Meiryo UI" panose="020B0604030504040204" pitchFamily="50" charset="-128"/>
                <a:ea typeface="Meiryo UI" panose="020B0604030504040204" pitchFamily="50" charset="-128"/>
              </a:rPr>
              <a:t>旧三井物産上海支店（瑞金二路</a:t>
            </a:r>
            <a:r>
              <a:rPr lang="en-US" altLang="ja-JP" sz="1000" b="1" dirty="0">
                <a:latin typeface="Meiryo UI" panose="020B0604030504040204" pitchFamily="50" charset="-128"/>
                <a:ea typeface="Meiryo UI" panose="020B0604030504040204" pitchFamily="50" charset="-128"/>
              </a:rPr>
              <a:t>118</a:t>
            </a:r>
            <a:r>
              <a:rPr lang="ja-JP" altLang="en-US" sz="1000" b="1" dirty="0">
                <a:latin typeface="Meiryo UI" panose="020B0604030504040204" pitchFamily="50" charset="-128"/>
                <a:ea typeface="Meiryo UI" panose="020B0604030504040204" pitchFamily="50" charset="-128"/>
              </a:rPr>
              <a:t>号</a:t>
            </a:r>
            <a:r>
              <a:rPr lang="en-US" altLang="ja-JP" sz="1000" b="1" dirty="0">
                <a:latin typeface="Meiryo UI" panose="020B0604030504040204" pitchFamily="50" charset="-128"/>
                <a:ea typeface="Meiryo UI" panose="020B0604030504040204" pitchFamily="50" charset="-128"/>
              </a:rPr>
              <a:t>4</a:t>
            </a:r>
            <a:r>
              <a:rPr lang="ja-JP" altLang="en-US" sz="1000" b="1" dirty="0">
                <a:latin typeface="Meiryo UI" panose="020B0604030504040204" pitchFamily="50" charset="-128"/>
                <a:ea typeface="Meiryo UI" panose="020B0604030504040204" pitchFamily="50" charset="-128"/>
              </a:rPr>
              <a:t>号楼）</a:t>
            </a:r>
          </a:p>
        </p:txBody>
      </p:sp>
      <p:sp>
        <p:nvSpPr>
          <p:cNvPr id="31" name="テキスト ボックス 30">
            <a:extLst>
              <a:ext uri="{FF2B5EF4-FFF2-40B4-BE49-F238E27FC236}">
                <a16:creationId xmlns:a16="http://schemas.microsoft.com/office/drawing/2014/main" id="{2B2342A1-6500-431F-BC94-9C11C42601AA}"/>
              </a:ext>
            </a:extLst>
          </p:cNvPr>
          <p:cNvSpPr txBox="1"/>
          <p:nvPr/>
        </p:nvSpPr>
        <p:spPr>
          <a:xfrm>
            <a:off x="8509894" y="6249404"/>
            <a:ext cx="3884238" cy="400110"/>
          </a:xfrm>
          <a:prstGeom prst="rect">
            <a:avLst/>
          </a:prstGeom>
          <a:noFill/>
        </p:spPr>
        <p:txBody>
          <a:bodyPr wrap="square">
            <a:spAutoFit/>
          </a:bodyPr>
          <a:lstStyle/>
          <a:p>
            <a:r>
              <a:rPr lang="ja-JP" altLang="en-US" sz="1000" dirty="0">
                <a:latin typeface="Meiryo UI" panose="020B0604030504040204" pitchFamily="50" charset="-128"/>
                <a:ea typeface="Meiryo UI" panose="020B0604030504040204" pitchFamily="50" charset="-128"/>
              </a:rPr>
              <a:t>（出典）上海今様</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http://shanghaiimayou.blog.fc2.com/blog-entry-22.html</a:t>
            </a:r>
            <a:endParaRPr lang="ja-JP" altLang="en-US" sz="1000" dirty="0">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07405EB9-4A61-4D25-9CB6-F6BA7F96828A}"/>
              </a:ext>
            </a:extLst>
          </p:cNvPr>
          <p:cNvSpPr txBox="1"/>
          <p:nvPr/>
        </p:nvSpPr>
        <p:spPr>
          <a:xfrm>
            <a:off x="5063327" y="1824356"/>
            <a:ext cx="2211572" cy="400110"/>
          </a:xfrm>
          <a:prstGeom prst="rect">
            <a:avLst/>
          </a:prstGeom>
          <a:noFill/>
          <a:ln>
            <a:noFill/>
          </a:ln>
        </p:spPr>
        <p:txBody>
          <a:bodyPr wrap="square" rtlCol="0">
            <a:spAutoFit/>
          </a:bodyPr>
          <a:lstStyle/>
          <a:p>
            <a:pPr algn="ctr"/>
            <a:r>
              <a:rPr lang="ja-JP" altLang="en-US" sz="2000" b="1" dirty="0">
                <a:solidFill>
                  <a:srgbClr val="002060"/>
                </a:solidFill>
                <a:latin typeface="Meiryo UI" panose="020B0604030504040204" pitchFamily="50" charset="-128"/>
                <a:ea typeface="Meiryo UI" panose="020B0604030504040204" pitchFamily="50" charset="-128"/>
              </a:rPr>
              <a:t>同じ</a:t>
            </a:r>
            <a:r>
              <a:rPr lang="ja-JP" altLang="en-US" sz="2000" b="1" dirty="0">
                <a:solidFill>
                  <a:srgbClr val="C00000"/>
                </a:solidFill>
                <a:latin typeface="Meiryo UI" panose="020B0604030504040204" pitchFamily="50" charset="-128"/>
                <a:ea typeface="Meiryo UI" panose="020B0604030504040204" pitchFamily="50" charset="-128"/>
              </a:rPr>
              <a:t>乱数表</a:t>
            </a:r>
            <a:r>
              <a:rPr kumimoji="1" lang="ja-JP" altLang="en-US" sz="2000" b="1" dirty="0">
                <a:solidFill>
                  <a:srgbClr val="002060"/>
                </a:solidFill>
                <a:latin typeface="Meiryo UI" panose="020B0604030504040204" pitchFamily="50" charset="-128"/>
                <a:ea typeface="Meiryo UI" panose="020B0604030504040204" pitchFamily="50" charset="-128"/>
              </a:rPr>
              <a:t>配信！</a:t>
            </a:r>
          </a:p>
        </p:txBody>
      </p:sp>
      <p:grpSp>
        <p:nvGrpSpPr>
          <p:cNvPr id="12" name="グループ化 11">
            <a:extLst>
              <a:ext uri="{FF2B5EF4-FFF2-40B4-BE49-F238E27FC236}">
                <a16:creationId xmlns:a16="http://schemas.microsoft.com/office/drawing/2014/main" id="{BB767486-4829-4B1C-B603-075D8FBD8B3E}"/>
              </a:ext>
            </a:extLst>
          </p:cNvPr>
          <p:cNvGrpSpPr/>
          <p:nvPr/>
        </p:nvGrpSpPr>
        <p:grpSpPr>
          <a:xfrm>
            <a:off x="5245667" y="1138504"/>
            <a:ext cx="1700665" cy="701911"/>
            <a:chOff x="4719145" y="2268071"/>
            <a:chExt cx="1700665" cy="701911"/>
          </a:xfrm>
        </p:grpSpPr>
        <p:sp>
          <p:nvSpPr>
            <p:cNvPr id="11" name="月 10">
              <a:extLst>
                <a:ext uri="{FF2B5EF4-FFF2-40B4-BE49-F238E27FC236}">
                  <a16:creationId xmlns:a16="http://schemas.microsoft.com/office/drawing/2014/main" id="{A9D3F085-2011-40AF-B109-EAE2F0CBACB5}"/>
                </a:ext>
              </a:extLst>
            </p:cNvPr>
            <p:cNvSpPr/>
            <p:nvPr/>
          </p:nvSpPr>
          <p:spPr>
            <a:xfrm rot="5565398">
              <a:off x="5446019" y="2679367"/>
              <a:ext cx="262122" cy="319108"/>
            </a:xfrm>
            <a:prstGeom prst="moon">
              <a:avLst>
                <a:gd name="adj" fmla="val 509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六角形 1">
              <a:extLst>
                <a:ext uri="{FF2B5EF4-FFF2-40B4-BE49-F238E27FC236}">
                  <a16:creationId xmlns:a16="http://schemas.microsoft.com/office/drawing/2014/main" id="{43D3951D-A429-49A2-9675-44A925BA8128}"/>
                </a:ext>
              </a:extLst>
            </p:cNvPr>
            <p:cNvSpPr/>
            <p:nvPr/>
          </p:nvSpPr>
          <p:spPr>
            <a:xfrm>
              <a:off x="5387788" y="2519082"/>
              <a:ext cx="367553" cy="304791"/>
            </a:xfrm>
            <a:prstGeom prst="hexagon">
              <a:avLst/>
            </a:prstGeom>
            <a:solidFill>
              <a:srgbClr val="002060"/>
            </a:solidFill>
            <a:ln>
              <a:noFill/>
            </a:ln>
            <a:effectLst>
              <a:outerShdw blurRad="63500" sx="102000" sy="102000" algn="ctr" rotWithShape="0">
                <a:prstClr val="black">
                  <a:alpha val="40000"/>
                </a:prst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矢印: 五方向 3">
              <a:extLst>
                <a:ext uri="{FF2B5EF4-FFF2-40B4-BE49-F238E27FC236}">
                  <a16:creationId xmlns:a16="http://schemas.microsoft.com/office/drawing/2014/main" id="{16D4CEE2-5C1B-424C-A710-491CDCCC7B30}"/>
                </a:ext>
              </a:extLst>
            </p:cNvPr>
            <p:cNvSpPr/>
            <p:nvPr/>
          </p:nvSpPr>
          <p:spPr>
            <a:xfrm>
              <a:off x="4719145" y="2604243"/>
              <a:ext cx="668643" cy="134468"/>
            </a:xfrm>
            <a:prstGeom prst="homePlate">
              <a:avLst/>
            </a:prstGeom>
            <a:solidFill>
              <a:srgbClr val="FFC000"/>
            </a:solidFill>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C00DD04D-766E-4FFE-A01C-C645B1474C4C}"/>
                </a:ext>
              </a:extLst>
            </p:cNvPr>
            <p:cNvCxnSpPr>
              <a:endCxn id="2" idx="4"/>
            </p:cNvCxnSpPr>
            <p:nvPr/>
          </p:nvCxnSpPr>
          <p:spPr>
            <a:xfrm>
              <a:off x="5387788" y="2268071"/>
              <a:ext cx="76198" cy="251011"/>
            </a:xfrm>
            <a:prstGeom prst="line">
              <a:avLst/>
            </a:prstGeom>
            <a:ln>
              <a:solidFill>
                <a:srgbClr val="FF66CC"/>
              </a:solidFill>
              <a:headEnd type="diamond"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A496918-56C6-4478-8133-4194D41725DF}"/>
                </a:ext>
              </a:extLst>
            </p:cNvPr>
            <p:cNvCxnSpPr>
              <a:endCxn id="2" idx="5"/>
            </p:cNvCxnSpPr>
            <p:nvPr/>
          </p:nvCxnSpPr>
          <p:spPr>
            <a:xfrm flipH="1">
              <a:off x="5679143" y="2268071"/>
              <a:ext cx="76198" cy="251011"/>
            </a:xfrm>
            <a:prstGeom prst="line">
              <a:avLst/>
            </a:prstGeom>
            <a:ln>
              <a:solidFill>
                <a:srgbClr val="FF66CC"/>
              </a:solidFill>
              <a:headEnd type="diamond" w="med" len="med"/>
              <a:tailEnd type="oval" w="med" len="med"/>
            </a:ln>
          </p:spPr>
          <p:style>
            <a:lnRef idx="1">
              <a:schemeClr val="accent1"/>
            </a:lnRef>
            <a:fillRef idx="0">
              <a:schemeClr val="accent1"/>
            </a:fillRef>
            <a:effectRef idx="0">
              <a:schemeClr val="accent1"/>
            </a:effectRef>
            <a:fontRef idx="minor">
              <a:schemeClr val="tx1"/>
            </a:fontRef>
          </p:style>
        </p:cxnSp>
        <p:sp>
          <p:nvSpPr>
            <p:cNvPr id="46" name="矢印: 五方向 45">
              <a:extLst>
                <a:ext uri="{FF2B5EF4-FFF2-40B4-BE49-F238E27FC236}">
                  <a16:creationId xmlns:a16="http://schemas.microsoft.com/office/drawing/2014/main" id="{797F0413-C723-44E0-909B-008ADC07AF3C}"/>
                </a:ext>
              </a:extLst>
            </p:cNvPr>
            <p:cNvSpPr/>
            <p:nvPr/>
          </p:nvSpPr>
          <p:spPr>
            <a:xfrm rot="10800000">
              <a:off x="5751167" y="2604305"/>
              <a:ext cx="668643" cy="134468"/>
            </a:xfrm>
            <a:prstGeom prst="homePlate">
              <a:avLst/>
            </a:prstGeom>
            <a:solidFill>
              <a:srgbClr val="FFC000"/>
            </a:solidFill>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マイル 4">
              <a:extLst>
                <a:ext uri="{FF2B5EF4-FFF2-40B4-BE49-F238E27FC236}">
                  <a16:creationId xmlns:a16="http://schemas.microsoft.com/office/drawing/2014/main" id="{5AD1D1FF-4F7A-4484-BCBE-74AA5DEFA998}"/>
                </a:ext>
              </a:extLst>
            </p:cNvPr>
            <p:cNvSpPr/>
            <p:nvPr/>
          </p:nvSpPr>
          <p:spPr>
            <a:xfrm>
              <a:off x="5438021" y="2549214"/>
              <a:ext cx="255495" cy="251012"/>
            </a:xfrm>
            <a:prstGeom prst="smileyFac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9" name="テキスト ボックス 48">
            <a:extLst>
              <a:ext uri="{FF2B5EF4-FFF2-40B4-BE49-F238E27FC236}">
                <a16:creationId xmlns:a16="http://schemas.microsoft.com/office/drawing/2014/main" id="{FA029DB1-8563-4838-B8C4-55BE85190506}"/>
              </a:ext>
            </a:extLst>
          </p:cNvPr>
          <p:cNvSpPr txBox="1"/>
          <p:nvPr/>
        </p:nvSpPr>
        <p:spPr>
          <a:xfrm>
            <a:off x="5683213" y="861762"/>
            <a:ext cx="770916" cy="246221"/>
          </a:xfrm>
          <a:prstGeom prst="rect">
            <a:avLst/>
          </a:prstGeom>
          <a:noFill/>
        </p:spPr>
        <p:txBody>
          <a:bodyPr wrap="square">
            <a:spAutoFit/>
          </a:bodyPr>
          <a:lstStyle/>
          <a:p>
            <a:pPr algn="ctr"/>
            <a:r>
              <a:rPr lang="ja-JP" altLang="en-US" sz="1000" b="1" dirty="0">
                <a:latin typeface="Meiryo UI" panose="020B0604030504040204" pitchFamily="50" charset="-128"/>
                <a:ea typeface="Meiryo UI" panose="020B0604030504040204" pitchFamily="50" charset="-128"/>
              </a:rPr>
              <a:t>人工衛星</a:t>
            </a:r>
          </a:p>
        </p:txBody>
      </p:sp>
      <p:cxnSp>
        <p:nvCxnSpPr>
          <p:cNvPr id="23" name="直線矢印コネクタ 22">
            <a:extLst>
              <a:ext uri="{FF2B5EF4-FFF2-40B4-BE49-F238E27FC236}">
                <a16:creationId xmlns:a16="http://schemas.microsoft.com/office/drawing/2014/main" id="{BCBC29FA-0D97-4767-92F3-A72A938F6E58}"/>
              </a:ext>
            </a:extLst>
          </p:cNvPr>
          <p:cNvCxnSpPr>
            <a:cxnSpLocks/>
            <a:stCxn id="43" idx="1"/>
            <a:endCxn id="1032" idx="3"/>
          </p:cNvCxnSpPr>
          <p:nvPr/>
        </p:nvCxnSpPr>
        <p:spPr>
          <a:xfrm flipH="1" flipV="1">
            <a:off x="2968951" y="1904431"/>
            <a:ext cx="2094376" cy="119980"/>
          </a:xfrm>
          <a:prstGeom prst="straightConnector1">
            <a:avLst/>
          </a:prstGeom>
          <a:ln w="38100">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D89BB844-35BA-42EF-9570-86EBB6DFAFB2}"/>
              </a:ext>
            </a:extLst>
          </p:cNvPr>
          <p:cNvCxnSpPr>
            <a:cxnSpLocks/>
            <a:stCxn id="43" idx="3"/>
          </p:cNvCxnSpPr>
          <p:nvPr/>
        </p:nvCxnSpPr>
        <p:spPr>
          <a:xfrm flipV="1">
            <a:off x="7274899" y="1847937"/>
            <a:ext cx="2132984" cy="176474"/>
          </a:xfrm>
          <a:prstGeom prst="straightConnector1">
            <a:avLst/>
          </a:prstGeom>
          <a:ln w="38100">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D0EF8B4F-BF23-4D13-A159-D7E7764CF185}"/>
              </a:ext>
            </a:extLst>
          </p:cNvPr>
          <p:cNvSpPr txBox="1"/>
          <p:nvPr/>
        </p:nvSpPr>
        <p:spPr>
          <a:xfrm>
            <a:off x="6269257" y="1437687"/>
            <a:ext cx="770916" cy="215444"/>
          </a:xfrm>
          <a:prstGeom prst="rect">
            <a:avLst/>
          </a:prstGeom>
          <a:noFill/>
        </p:spPr>
        <p:txBody>
          <a:bodyPr wrap="square">
            <a:spAutoFit/>
          </a:bodyPr>
          <a:lstStyle/>
          <a:p>
            <a:pPr algn="ctr"/>
            <a:r>
              <a:rPr lang="ja-JP" altLang="en-US" sz="800" dirty="0">
                <a:latin typeface="Meiryo UI" panose="020B0604030504040204" pitchFamily="50" charset="-128"/>
                <a:ea typeface="Meiryo UI" panose="020B0604030504040204" pitchFamily="50" charset="-128"/>
              </a:rPr>
              <a:t>太陽光パネル</a:t>
            </a:r>
          </a:p>
        </p:txBody>
      </p:sp>
      <p:sp>
        <p:nvSpPr>
          <p:cNvPr id="59" name="テキスト ボックス 58">
            <a:extLst>
              <a:ext uri="{FF2B5EF4-FFF2-40B4-BE49-F238E27FC236}">
                <a16:creationId xmlns:a16="http://schemas.microsoft.com/office/drawing/2014/main" id="{DA5F8980-08ED-4741-B234-F4E5A2880C0E}"/>
              </a:ext>
            </a:extLst>
          </p:cNvPr>
          <p:cNvSpPr txBox="1"/>
          <p:nvPr/>
        </p:nvSpPr>
        <p:spPr>
          <a:xfrm>
            <a:off x="5181039" y="1437446"/>
            <a:ext cx="770916" cy="215444"/>
          </a:xfrm>
          <a:prstGeom prst="rect">
            <a:avLst/>
          </a:prstGeom>
          <a:noFill/>
        </p:spPr>
        <p:txBody>
          <a:bodyPr wrap="square">
            <a:spAutoFit/>
          </a:bodyPr>
          <a:lstStyle/>
          <a:p>
            <a:pPr algn="ctr"/>
            <a:r>
              <a:rPr lang="ja-JP" altLang="en-US" sz="800" dirty="0">
                <a:latin typeface="Meiryo UI" panose="020B0604030504040204" pitchFamily="50" charset="-128"/>
                <a:ea typeface="Meiryo UI" panose="020B0604030504040204" pitchFamily="50" charset="-128"/>
              </a:rPr>
              <a:t>太陽光パネル</a:t>
            </a:r>
          </a:p>
        </p:txBody>
      </p:sp>
      <p:sp>
        <p:nvSpPr>
          <p:cNvPr id="60" name="テキスト ボックス 59">
            <a:extLst>
              <a:ext uri="{FF2B5EF4-FFF2-40B4-BE49-F238E27FC236}">
                <a16:creationId xmlns:a16="http://schemas.microsoft.com/office/drawing/2014/main" id="{86E4A38E-ADF6-4D50-B4A1-E85C80621CAA}"/>
              </a:ext>
            </a:extLst>
          </p:cNvPr>
          <p:cNvSpPr txBox="1"/>
          <p:nvPr/>
        </p:nvSpPr>
        <p:spPr>
          <a:xfrm>
            <a:off x="3764785" y="3707774"/>
            <a:ext cx="4183542" cy="707886"/>
          </a:xfrm>
          <a:prstGeom prst="rect">
            <a:avLst/>
          </a:prstGeom>
          <a:noFill/>
          <a:ln w="38100">
            <a:solidFill>
              <a:schemeClr val="tx1"/>
            </a:solidFill>
          </a:ln>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通信文</a:t>
            </a:r>
            <a:r>
              <a:rPr kumimoji="1" lang="en-US" altLang="ja-JP" sz="1200" dirty="0">
                <a:latin typeface="Meiryo UI" panose="020B0604030504040204" pitchFamily="50" charset="-128"/>
                <a:ea typeface="Meiryo UI" panose="020B0604030504040204" pitchFamily="50" charset="-128"/>
              </a:rPr>
              <a:t>】</a:t>
            </a:r>
          </a:p>
          <a:p>
            <a:pPr algn="ctr"/>
            <a:r>
              <a:rPr kumimoji="1" lang="ja-JP" altLang="en-US" sz="2800" dirty="0">
                <a:latin typeface="Meiryo UI" panose="020B0604030504040204" pitchFamily="50" charset="-128"/>
                <a:ea typeface="Meiryo UI" panose="020B0604030504040204" pitchFamily="50" charset="-128"/>
              </a:rPr>
              <a:t>バルチック艦隊</a:t>
            </a:r>
            <a:r>
              <a:rPr lang="ja-JP" altLang="en-US" sz="2800" dirty="0">
                <a:latin typeface="Meiryo UI" panose="020B0604030504040204" pitchFamily="50" charset="-128"/>
                <a:ea typeface="Meiryo UI" panose="020B0604030504040204" pitchFamily="50" charset="-128"/>
              </a:rPr>
              <a:t>を探せ！</a:t>
            </a:r>
            <a:endParaRPr kumimoji="1" lang="ja-JP" altLang="en-US" sz="2800" dirty="0">
              <a:latin typeface="Meiryo UI" panose="020B0604030504040204" pitchFamily="50" charset="-128"/>
              <a:ea typeface="Meiryo UI" panose="020B0604030504040204" pitchFamily="50" charset="-128"/>
            </a:endParaRPr>
          </a:p>
        </p:txBody>
      </p:sp>
      <p:sp>
        <p:nvSpPr>
          <p:cNvPr id="52" name="矢印: 右 51">
            <a:extLst>
              <a:ext uri="{FF2B5EF4-FFF2-40B4-BE49-F238E27FC236}">
                <a16:creationId xmlns:a16="http://schemas.microsoft.com/office/drawing/2014/main" id="{0C9919B9-1DB8-46C1-AF01-24CE8AECB6D1}"/>
              </a:ext>
            </a:extLst>
          </p:cNvPr>
          <p:cNvSpPr/>
          <p:nvPr/>
        </p:nvSpPr>
        <p:spPr>
          <a:xfrm rot="10800000">
            <a:off x="3000873" y="3804531"/>
            <a:ext cx="674656" cy="55381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矢印: 右 61">
            <a:extLst>
              <a:ext uri="{FF2B5EF4-FFF2-40B4-BE49-F238E27FC236}">
                <a16:creationId xmlns:a16="http://schemas.microsoft.com/office/drawing/2014/main" id="{4DFB508A-4BDF-419A-9990-C8E268E89735}"/>
              </a:ext>
            </a:extLst>
          </p:cNvPr>
          <p:cNvSpPr/>
          <p:nvPr/>
        </p:nvSpPr>
        <p:spPr>
          <a:xfrm rot="10800000">
            <a:off x="7970354" y="3804531"/>
            <a:ext cx="713079" cy="55381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図 1">
            <a:extLst>
              <a:ext uri="{FF2B5EF4-FFF2-40B4-BE49-F238E27FC236}">
                <a16:creationId xmlns:a16="http://schemas.microsoft.com/office/drawing/2014/main" id="{88AAA900-EF8A-41E3-BE39-850811F3DF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4419" y="1259379"/>
            <a:ext cx="935038" cy="1258887"/>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図 1">
            <a:extLst>
              <a:ext uri="{FF2B5EF4-FFF2-40B4-BE49-F238E27FC236}">
                <a16:creationId xmlns:a16="http://schemas.microsoft.com/office/drawing/2014/main" id="{544F0EE0-27E3-443A-A679-3F216BBD50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2059" y="1259379"/>
            <a:ext cx="935038" cy="1258887"/>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テキスト ボックス 69">
            <a:extLst>
              <a:ext uri="{FF2B5EF4-FFF2-40B4-BE49-F238E27FC236}">
                <a16:creationId xmlns:a16="http://schemas.microsoft.com/office/drawing/2014/main" id="{0FEBCD53-DC58-40D2-853D-3F5FC818AFBA}"/>
              </a:ext>
            </a:extLst>
          </p:cNvPr>
          <p:cNvSpPr txBox="1"/>
          <p:nvPr/>
        </p:nvSpPr>
        <p:spPr>
          <a:xfrm>
            <a:off x="4161885" y="2838942"/>
            <a:ext cx="3769920" cy="523220"/>
          </a:xfrm>
          <a:prstGeom prst="rect">
            <a:avLst/>
          </a:prstGeom>
          <a:noFill/>
          <a:ln>
            <a:noFill/>
          </a:ln>
        </p:spPr>
        <p:txBody>
          <a:bodyPr wrap="square" rtlCol="0">
            <a:spAutoFit/>
          </a:bodyPr>
          <a:lstStyle/>
          <a:p>
            <a:pPr algn="ctr"/>
            <a:r>
              <a:rPr lang="ja-JP" altLang="en-US" sz="2800" b="1" u="sng" dirty="0">
                <a:solidFill>
                  <a:srgbClr val="002060"/>
                </a:solidFill>
                <a:latin typeface="Meiryo UI" panose="020B0604030504040204" pitchFamily="50" charset="-128"/>
                <a:ea typeface="Meiryo UI" panose="020B0604030504040204" pitchFamily="50" charset="-128"/>
              </a:rPr>
              <a:t>暗号鍵</a:t>
            </a:r>
            <a:r>
              <a:rPr lang="ja-JP" altLang="en-US" sz="2800" b="1" u="sng" dirty="0">
                <a:solidFill>
                  <a:srgbClr val="7030A0"/>
                </a:solidFill>
                <a:latin typeface="Meiryo UI" panose="020B0604030504040204" pitchFamily="50" charset="-128"/>
                <a:ea typeface="Meiryo UI" panose="020B0604030504040204" pitchFamily="50" charset="-128"/>
              </a:rPr>
              <a:t> </a:t>
            </a:r>
            <a:r>
              <a:rPr lang="en-US" altLang="ja-JP" sz="2800" b="1" u="sng" dirty="0">
                <a:solidFill>
                  <a:srgbClr val="7030A0"/>
                </a:solidFill>
                <a:latin typeface="Meiryo UI" panose="020B0604030504040204" pitchFamily="50" charset="-128"/>
                <a:ea typeface="Meiryo UI" panose="020B0604030504040204" pitchFamily="50" charset="-128"/>
              </a:rPr>
              <a:t>or </a:t>
            </a:r>
            <a:r>
              <a:rPr lang="ja-JP" altLang="en-US" sz="2800" b="1" u="sng" dirty="0">
                <a:solidFill>
                  <a:srgbClr val="002060"/>
                </a:solidFill>
                <a:latin typeface="Meiryo UI" panose="020B0604030504040204" pitchFamily="50" charset="-128"/>
                <a:ea typeface="Meiryo UI" panose="020B0604030504040204" pitchFamily="50" charset="-128"/>
              </a:rPr>
              <a:t>量子鍵</a:t>
            </a:r>
            <a:endParaRPr kumimoji="1" lang="ja-JP" altLang="en-US" sz="2800" b="1" u="sng" dirty="0">
              <a:solidFill>
                <a:srgbClr val="002060"/>
              </a:solidFill>
              <a:latin typeface="Meiryo UI" panose="020B0604030504040204" pitchFamily="50" charset="-128"/>
              <a:ea typeface="Meiryo UI" panose="020B0604030504040204" pitchFamily="50" charset="-128"/>
            </a:endParaRPr>
          </a:p>
        </p:txBody>
      </p:sp>
      <p:sp>
        <p:nvSpPr>
          <p:cNvPr id="61" name="矢印: 下 60">
            <a:extLst>
              <a:ext uri="{FF2B5EF4-FFF2-40B4-BE49-F238E27FC236}">
                <a16:creationId xmlns:a16="http://schemas.microsoft.com/office/drawing/2014/main" id="{CA25BCA1-9C0C-4F63-8B15-7750445AA3A4}"/>
              </a:ext>
            </a:extLst>
          </p:cNvPr>
          <p:cNvSpPr/>
          <p:nvPr/>
        </p:nvSpPr>
        <p:spPr>
          <a:xfrm>
            <a:off x="5694466" y="2256650"/>
            <a:ext cx="818272" cy="66078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UD Digi Kyokasho NK-B" panose="02020700000000000000" pitchFamily="18" charset="-128"/>
              <a:ea typeface="UD Digi Kyokasho NK-B" panose="02020700000000000000" pitchFamily="18" charset="-128"/>
            </a:endParaRPr>
          </a:p>
        </p:txBody>
      </p:sp>
      <p:pic>
        <p:nvPicPr>
          <p:cNvPr id="1026" name="Picture 2">
            <a:extLst>
              <a:ext uri="{FF2B5EF4-FFF2-40B4-BE49-F238E27FC236}">
                <a16:creationId xmlns:a16="http://schemas.microsoft.com/office/drawing/2014/main" id="{7B9CAD0D-0AD8-4378-813E-2AEDFA3675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81937" y="4024243"/>
            <a:ext cx="3006743" cy="2254666"/>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07945DFA-28D6-4BE6-94B5-9707FF3D1789}"/>
              </a:ext>
            </a:extLst>
          </p:cNvPr>
          <p:cNvSpPr txBox="1"/>
          <p:nvPr/>
        </p:nvSpPr>
        <p:spPr>
          <a:xfrm>
            <a:off x="1588182" y="3109904"/>
            <a:ext cx="1120877" cy="246221"/>
          </a:xfrm>
          <a:prstGeom prst="rect">
            <a:avLst/>
          </a:prstGeom>
          <a:noFill/>
        </p:spPr>
        <p:txBody>
          <a:bodyPr wrap="square" rtlCol="0">
            <a:spAutoFit/>
          </a:bodyPr>
          <a:lstStyle/>
          <a:p>
            <a:pPr algn="ctr"/>
            <a:r>
              <a:rPr kumimoji="1" lang="ja-JP" altLang="en-US" sz="1000" dirty="0">
                <a:latin typeface="BIZ UD明朝 Medium" panose="02020500000000000000" pitchFamily="17" charset="-128"/>
                <a:ea typeface="BIZ UD明朝 Medium" panose="02020500000000000000" pitchFamily="17" charset="-128"/>
              </a:rPr>
              <a:t>つとむ</a:t>
            </a:r>
          </a:p>
        </p:txBody>
      </p:sp>
      <p:pic>
        <p:nvPicPr>
          <p:cNvPr id="17" name="Picture 6" descr="新しいウィンドウで写真1の拡大画像を開きます">
            <a:extLst>
              <a:ext uri="{FF2B5EF4-FFF2-40B4-BE49-F238E27FC236}">
                <a16:creationId xmlns:a16="http://schemas.microsoft.com/office/drawing/2014/main" id="{C6A4C23A-F58C-4438-8F56-76A1BE0A8F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7455" y="440935"/>
            <a:ext cx="1905000" cy="2476500"/>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66283CC8-1241-4B75-BDCE-6FAE0591DE5B}"/>
              </a:ext>
            </a:extLst>
          </p:cNvPr>
          <p:cNvSpPr txBox="1"/>
          <p:nvPr/>
        </p:nvSpPr>
        <p:spPr>
          <a:xfrm>
            <a:off x="9209074" y="-17152"/>
            <a:ext cx="2372764" cy="523220"/>
          </a:xfrm>
          <a:prstGeom prst="rect">
            <a:avLst/>
          </a:prstGeom>
          <a:noFill/>
        </p:spPr>
        <p:txBody>
          <a:bodyPr wrap="none" rtlCol="0">
            <a:spAutoFit/>
          </a:bodyPr>
          <a:lstStyle/>
          <a:p>
            <a:pPr algn="ctr"/>
            <a:r>
              <a:rPr lang="ja-JP" altLang="en-US" sz="1600" b="1" dirty="0">
                <a:latin typeface="Meiryo UI" panose="020B0604030504040204" pitchFamily="50" charset="-128"/>
                <a:ea typeface="Meiryo UI" panose="020B0604030504040204" pitchFamily="50" charset="-128"/>
              </a:rPr>
              <a:t>山本条太郎　上海支店長</a:t>
            </a:r>
            <a:endParaRPr lang="en-US" altLang="ja-JP" sz="1600" b="1" dirty="0">
              <a:latin typeface="Meiryo UI" panose="020B0604030504040204" pitchFamily="50" charset="-128"/>
              <a:ea typeface="Meiryo UI" panose="020B0604030504040204" pitchFamily="50" charset="-128"/>
            </a:endParaRPr>
          </a:p>
          <a:p>
            <a:pPr algn="ctr"/>
            <a:r>
              <a:rPr kumimoji="1" lang="ja-JP" altLang="en-US" sz="1200" b="1" dirty="0">
                <a:latin typeface="Meiryo UI" panose="020B0604030504040204" pitchFamily="50" charset="-128"/>
                <a:ea typeface="Meiryo UI" panose="020B0604030504040204" pitchFamily="50" charset="-128"/>
              </a:rPr>
              <a:t>三井物産、満鉄総裁</a:t>
            </a:r>
          </a:p>
        </p:txBody>
      </p:sp>
      <p:sp>
        <p:nvSpPr>
          <p:cNvPr id="19" name="テキスト ボックス 18">
            <a:extLst>
              <a:ext uri="{FF2B5EF4-FFF2-40B4-BE49-F238E27FC236}">
                <a16:creationId xmlns:a16="http://schemas.microsoft.com/office/drawing/2014/main" id="{76ED3DC9-1DD9-4E38-A39F-4D62876AC76B}"/>
              </a:ext>
            </a:extLst>
          </p:cNvPr>
          <p:cNvSpPr txBox="1"/>
          <p:nvPr/>
        </p:nvSpPr>
        <p:spPr>
          <a:xfrm>
            <a:off x="790005" y="1529891"/>
            <a:ext cx="338554" cy="1898636"/>
          </a:xfrm>
          <a:prstGeom prst="rect">
            <a:avLst/>
          </a:prstGeom>
          <a:noFill/>
        </p:spPr>
        <p:txBody>
          <a:bodyPr vert="eaVert" wrap="square" rtlCol="0">
            <a:spAutoFit/>
          </a:bodyPr>
          <a:lstStyle/>
          <a:p>
            <a:pPr algn="ctr"/>
            <a:r>
              <a:rPr kumimoji="1" lang="ja-JP" altLang="en-US" sz="1000" dirty="0">
                <a:latin typeface="BIZ UD明朝 Medium" panose="02020500000000000000" pitchFamily="17" charset="-128"/>
                <a:ea typeface="BIZ UD明朝 Medium" panose="02020500000000000000" pitchFamily="17" charset="-128"/>
              </a:rPr>
              <a:t>（出典）国立国会図書館</a:t>
            </a:r>
          </a:p>
        </p:txBody>
      </p:sp>
      <p:sp>
        <p:nvSpPr>
          <p:cNvPr id="47" name="テキスト ボックス 46">
            <a:extLst>
              <a:ext uri="{FF2B5EF4-FFF2-40B4-BE49-F238E27FC236}">
                <a16:creationId xmlns:a16="http://schemas.microsoft.com/office/drawing/2014/main" id="{CDE60369-4933-4DF4-9FAD-F843A30B92D2}"/>
              </a:ext>
            </a:extLst>
          </p:cNvPr>
          <p:cNvSpPr txBox="1"/>
          <p:nvPr/>
        </p:nvSpPr>
        <p:spPr>
          <a:xfrm>
            <a:off x="946159" y="395157"/>
            <a:ext cx="2098652" cy="307777"/>
          </a:xfrm>
          <a:prstGeom prst="rect">
            <a:avLst/>
          </a:prstGeom>
          <a:noFill/>
        </p:spPr>
        <p:txBody>
          <a:bodyPr wrap="none" rtlCol="0">
            <a:spAutoFit/>
          </a:bodyPr>
          <a:lstStyle/>
          <a:p>
            <a:pPr algn="ctr"/>
            <a:r>
              <a:rPr kumimoji="1" lang="ja-JP" altLang="en-US" sz="1400" b="1" dirty="0">
                <a:latin typeface="Meiryo UI" panose="020B0604030504040204" pitchFamily="50" charset="-128"/>
                <a:ea typeface="Meiryo UI" panose="020B0604030504040204" pitchFamily="50" charset="-128"/>
              </a:rPr>
              <a:t>三井物産、外務政務次官</a:t>
            </a:r>
          </a:p>
        </p:txBody>
      </p:sp>
      <p:pic>
        <p:nvPicPr>
          <p:cNvPr id="1032" name="Picture 8" descr="新しいウィンドウで写真1の拡大画像を開きます">
            <a:extLst>
              <a:ext uri="{FF2B5EF4-FFF2-40B4-BE49-F238E27FC236}">
                <a16:creationId xmlns:a16="http://schemas.microsoft.com/office/drawing/2014/main" id="{CC49026C-9B65-41B2-99F1-AAC49E3DF0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951" y="666181"/>
            <a:ext cx="19050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洋上の点―情報戦略家森恪の半生 (中公文庫 A 154-3) | 小島 直記 |本 | 通販 | Amazon">
            <a:extLst>
              <a:ext uri="{FF2B5EF4-FFF2-40B4-BE49-F238E27FC236}">
                <a16:creationId xmlns:a16="http://schemas.microsoft.com/office/drawing/2014/main" id="{5B7280BA-92A5-4FA1-88FD-1A8779FF92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0789" y="3759768"/>
            <a:ext cx="1951323" cy="2766222"/>
          </a:xfrm>
          <a:prstGeom prst="rect">
            <a:avLst/>
          </a:prstGeom>
          <a:noFill/>
          <a:extLst>
            <a:ext uri="{909E8E84-426E-40DD-AFC4-6F175D3DCCD1}">
              <a14:hiddenFill xmlns:a14="http://schemas.microsoft.com/office/drawing/2010/main">
                <a:solidFill>
                  <a:srgbClr val="FFFFFF"/>
                </a:solidFill>
              </a14:hiddenFill>
            </a:ext>
          </a:extLst>
        </p:spPr>
      </p:pic>
      <p:sp>
        <p:nvSpPr>
          <p:cNvPr id="50" name="テキスト ボックス 49">
            <a:extLst>
              <a:ext uri="{FF2B5EF4-FFF2-40B4-BE49-F238E27FC236}">
                <a16:creationId xmlns:a16="http://schemas.microsoft.com/office/drawing/2014/main" id="{2FC5B0A1-AA21-4605-89E1-5F33EF1AD64D}"/>
              </a:ext>
            </a:extLst>
          </p:cNvPr>
          <p:cNvSpPr txBox="1"/>
          <p:nvPr/>
        </p:nvSpPr>
        <p:spPr>
          <a:xfrm>
            <a:off x="3778244" y="4555377"/>
            <a:ext cx="4183542" cy="1138773"/>
          </a:xfrm>
          <a:prstGeom prst="rect">
            <a:avLst/>
          </a:prstGeom>
          <a:noFill/>
          <a:ln w="38100">
            <a:solidFill>
              <a:schemeClr val="tx1"/>
            </a:solidFill>
          </a:ln>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通信文</a:t>
            </a:r>
            <a:r>
              <a:rPr kumimoji="1" lang="en-US" altLang="ja-JP" sz="1200" dirty="0">
                <a:latin typeface="Meiryo UI" panose="020B0604030504040204" pitchFamily="50" charset="-128"/>
                <a:ea typeface="Meiryo UI" panose="020B0604030504040204" pitchFamily="50" charset="-128"/>
              </a:rPr>
              <a:t>】</a:t>
            </a:r>
          </a:p>
          <a:p>
            <a:pPr algn="ctr"/>
            <a:r>
              <a:rPr kumimoji="1" lang="ja-JP" altLang="en-US" sz="2800" b="1" dirty="0">
                <a:solidFill>
                  <a:srgbClr val="002060"/>
                </a:solidFill>
                <a:latin typeface="Meiryo UI" panose="020B0604030504040204" pitchFamily="50" charset="-128"/>
                <a:ea typeface="Meiryo UI" panose="020B0604030504040204" pitchFamily="50" charset="-128"/>
              </a:rPr>
              <a:t>敵艦見ゆ</a:t>
            </a:r>
            <a:endParaRPr kumimoji="1" lang="en-US" altLang="ja-JP" sz="2800" b="1" dirty="0">
              <a:solidFill>
                <a:srgbClr val="002060"/>
              </a:solidFill>
              <a:latin typeface="Meiryo UI" panose="020B0604030504040204" pitchFamily="50" charset="-128"/>
              <a:ea typeface="Meiryo UI" panose="020B0604030504040204" pitchFamily="50" charset="-128"/>
            </a:endParaRPr>
          </a:p>
          <a:p>
            <a:pPr algn="ctr"/>
            <a:r>
              <a:rPr lang="ja-JP" altLang="en-US" sz="2800" dirty="0">
                <a:latin typeface="Meiryo UI" panose="020B0604030504040204" pitchFamily="50" charset="-128"/>
                <a:ea typeface="Meiryo UI" panose="020B0604030504040204" pitchFamily="50" charset="-128"/>
              </a:rPr>
              <a:t>バシー</a:t>
            </a:r>
            <a:r>
              <a:rPr kumimoji="1" lang="ja-JP" altLang="en-US" sz="2800" dirty="0">
                <a:latin typeface="Meiryo UI" panose="020B0604030504040204" pitchFamily="50" charset="-128"/>
                <a:ea typeface="Meiryo UI" panose="020B0604030504040204" pitchFamily="50" charset="-128"/>
              </a:rPr>
              <a:t>海峡から東支那海へ</a:t>
            </a:r>
          </a:p>
        </p:txBody>
      </p:sp>
      <p:sp>
        <p:nvSpPr>
          <p:cNvPr id="51" name="テキスト ボックス 50">
            <a:extLst>
              <a:ext uri="{FF2B5EF4-FFF2-40B4-BE49-F238E27FC236}">
                <a16:creationId xmlns:a16="http://schemas.microsoft.com/office/drawing/2014/main" id="{5EAFD63E-ACA9-4A5C-86C4-AEAC9C45C99A}"/>
              </a:ext>
            </a:extLst>
          </p:cNvPr>
          <p:cNvSpPr txBox="1"/>
          <p:nvPr/>
        </p:nvSpPr>
        <p:spPr>
          <a:xfrm>
            <a:off x="11316978" y="1262065"/>
            <a:ext cx="338554" cy="1898636"/>
          </a:xfrm>
          <a:prstGeom prst="rect">
            <a:avLst/>
          </a:prstGeom>
          <a:noFill/>
        </p:spPr>
        <p:txBody>
          <a:bodyPr vert="eaVert" wrap="square" rtlCol="0">
            <a:spAutoFit/>
          </a:bodyPr>
          <a:lstStyle/>
          <a:p>
            <a:pPr algn="ctr"/>
            <a:r>
              <a:rPr kumimoji="1" lang="ja-JP" altLang="en-US" sz="1000" dirty="0">
                <a:latin typeface="BIZ UD明朝 Medium" panose="02020500000000000000" pitchFamily="17" charset="-128"/>
                <a:ea typeface="BIZ UD明朝 Medium" panose="02020500000000000000" pitchFamily="17" charset="-128"/>
              </a:rPr>
              <a:t>（出典）国立国会図書館</a:t>
            </a:r>
          </a:p>
        </p:txBody>
      </p:sp>
      <p:sp>
        <p:nvSpPr>
          <p:cNvPr id="53" name="テキスト ボックス 52">
            <a:extLst>
              <a:ext uri="{FF2B5EF4-FFF2-40B4-BE49-F238E27FC236}">
                <a16:creationId xmlns:a16="http://schemas.microsoft.com/office/drawing/2014/main" id="{AFE1FBC4-B59C-430E-86CD-EEBEB05FBDE5}"/>
              </a:ext>
            </a:extLst>
          </p:cNvPr>
          <p:cNvSpPr txBox="1"/>
          <p:nvPr/>
        </p:nvSpPr>
        <p:spPr>
          <a:xfrm>
            <a:off x="63057" y="6181686"/>
            <a:ext cx="1135313" cy="400110"/>
          </a:xfrm>
          <a:prstGeom prst="rect">
            <a:avLst/>
          </a:prstGeom>
          <a:noFill/>
        </p:spPr>
        <p:txBody>
          <a:bodyPr wrap="square">
            <a:spAutoFit/>
          </a:bodyPr>
          <a:lstStyle/>
          <a:p>
            <a:pPr algn="ctr"/>
            <a:r>
              <a:rPr lang="ja-JP" altLang="en-US" sz="1000" dirty="0">
                <a:latin typeface="Meiryo UI" panose="020B0604030504040204" pitchFamily="50" charset="-128"/>
                <a:ea typeface="Meiryo UI" panose="020B0604030504040204" pitchFamily="50" charset="-128"/>
              </a:rPr>
              <a:t>（出典）</a:t>
            </a:r>
            <a:r>
              <a:rPr lang="en-US" altLang="ja-JP" sz="1000" dirty="0">
                <a:latin typeface="Meiryo UI" panose="020B0604030504040204" pitchFamily="50" charset="-128"/>
                <a:ea typeface="Meiryo UI" panose="020B0604030504040204" pitchFamily="50" charset="-128"/>
              </a:rPr>
              <a:t>Amazon</a:t>
            </a:r>
            <a:endParaRPr lang="ja-JP" altLang="en-US" sz="1000" dirty="0">
              <a:latin typeface="Meiryo UI" panose="020B0604030504040204" pitchFamily="50" charset="-128"/>
              <a:ea typeface="Meiryo UI" panose="020B0604030504040204" pitchFamily="50" charset="-128"/>
            </a:endParaRPr>
          </a:p>
        </p:txBody>
      </p:sp>
      <p:sp>
        <p:nvSpPr>
          <p:cNvPr id="54" name="矢印: 右 53">
            <a:extLst>
              <a:ext uri="{FF2B5EF4-FFF2-40B4-BE49-F238E27FC236}">
                <a16:creationId xmlns:a16="http://schemas.microsoft.com/office/drawing/2014/main" id="{E507F674-E859-47E4-83B1-67F9CAA774FF}"/>
              </a:ext>
            </a:extLst>
          </p:cNvPr>
          <p:cNvSpPr/>
          <p:nvPr/>
        </p:nvSpPr>
        <p:spPr>
          <a:xfrm>
            <a:off x="3051288" y="4847855"/>
            <a:ext cx="674656" cy="55381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矢印: 右 55">
            <a:extLst>
              <a:ext uri="{FF2B5EF4-FFF2-40B4-BE49-F238E27FC236}">
                <a16:creationId xmlns:a16="http://schemas.microsoft.com/office/drawing/2014/main" id="{7B0AD40F-8BB1-4ECF-9E3D-414026312F99}"/>
              </a:ext>
            </a:extLst>
          </p:cNvPr>
          <p:cNvSpPr/>
          <p:nvPr/>
        </p:nvSpPr>
        <p:spPr>
          <a:xfrm>
            <a:off x="8025709" y="4873189"/>
            <a:ext cx="674656" cy="55381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A90DBF66-6EF1-49AA-A693-519B12B64FE8}"/>
              </a:ext>
            </a:extLst>
          </p:cNvPr>
          <p:cNvSpPr txBox="1"/>
          <p:nvPr/>
        </p:nvSpPr>
        <p:spPr>
          <a:xfrm>
            <a:off x="3307771" y="6381165"/>
            <a:ext cx="5033620" cy="253916"/>
          </a:xfrm>
          <a:prstGeom prst="rect">
            <a:avLst/>
          </a:prstGeom>
          <a:noFill/>
        </p:spPr>
        <p:txBody>
          <a:bodyPr wrap="square">
            <a:spAutoFit/>
          </a:bodyPr>
          <a:lstStyle/>
          <a:p>
            <a:r>
              <a:rPr lang="ja-JP" altLang="en-US" sz="1050" dirty="0">
                <a:latin typeface="Meiryo UI" panose="020B0604030504040204" pitchFamily="50" charset="-128"/>
                <a:ea typeface="Meiryo UI" panose="020B0604030504040204" pitchFamily="50" charset="-128"/>
              </a:rPr>
              <a:t>森格 → 山本支店長 → 日本海軍第二艦隊へ打電　→海軍省→　第一艦隊に移動命令</a:t>
            </a:r>
          </a:p>
        </p:txBody>
      </p:sp>
      <p:pic>
        <p:nvPicPr>
          <p:cNvPr id="64" name="Picture 9" descr="MCj04244660000[1]">
            <a:extLst>
              <a:ext uri="{FF2B5EF4-FFF2-40B4-BE49-F238E27FC236}">
                <a16:creationId xmlns:a16="http://schemas.microsoft.com/office/drawing/2014/main" id="{C9C7128F-A8CD-4866-B34C-1E143A4445C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56963" y="2758888"/>
            <a:ext cx="740727" cy="6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テキスト ボックス 64">
            <a:extLst>
              <a:ext uri="{FF2B5EF4-FFF2-40B4-BE49-F238E27FC236}">
                <a16:creationId xmlns:a16="http://schemas.microsoft.com/office/drawing/2014/main" id="{1F55A24F-78B1-4969-B128-153C9F3560EE}"/>
              </a:ext>
            </a:extLst>
          </p:cNvPr>
          <p:cNvSpPr txBox="1"/>
          <p:nvPr/>
        </p:nvSpPr>
        <p:spPr>
          <a:xfrm>
            <a:off x="3772935" y="5840069"/>
            <a:ext cx="4183542" cy="523220"/>
          </a:xfrm>
          <a:prstGeom prst="rect">
            <a:avLst/>
          </a:prstGeom>
          <a:noFill/>
          <a:ln w="38100">
            <a:solidFill>
              <a:schemeClr val="tx1"/>
            </a:solidFill>
          </a:ln>
        </p:spPr>
        <p:txBody>
          <a:bodyPr wrap="square" rtlCol="0">
            <a:spAutoFit/>
          </a:bodyPr>
          <a:lstStyle/>
          <a:p>
            <a:pPr algn="ctr"/>
            <a:r>
              <a:rPr kumimoji="1" lang="ja-JP" altLang="en-US" sz="2800" dirty="0">
                <a:latin typeface="Meiryo UI" panose="020B0604030504040204" pitchFamily="50" charset="-128"/>
                <a:ea typeface="Meiryo UI" panose="020B0604030504040204" pitchFamily="50" charset="-128"/>
              </a:rPr>
              <a:t>上海港の艀を買い占めろ！</a:t>
            </a:r>
          </a:p>
        </p:txBody>
      </p:sp>
      <p:sp>
        <p:nvSpPr>
          <p:cNvPr id="66" name="矢印: 右 65">
            <a:extLst>
              <a:ext uri="{FF2B5EF4-FFF2-40B4-BE49-F238E27FC236}">
                <a16:creationId xmlns:a16="http://schemas.microsoft.com/office/drawing/2014/main" id="{75A5FA81-6A56-4C84-84B2-FC10FCF1E3BE}"/>
              </a:ext>
            </a:extLst>
          </p:cNvPr>
          <p:cNvSpPr/>
          <p:nvPr/>
        </p:nvSpPr>
        <p:spPr>
          <a:xfrm rot="10800000">
            <a:off x="8008096" y="5809474"/>
            <a:ext cx="713079" cy="55381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矢印: 右 66">
            <a:extLst>
              <a:ext uri="{FF2B5EF4-FFF2-40B4-BE49-F238E27FC236}">
                <a16:creationId xmlns:a16="http://schemas.microsoft.com/office/drawing/2014/main" id="{2C52E956-B714-403B-BE3E-AA7A2410E804}"/>
              </a:ext>
            </a:extLst>
          </p:cNvPr>
          <p:cNvSpPr/>
          <p:nvPr/>
        </p:nvSpPr>
        <p:spPr>
          <a:xfrm rot="10800000">
            <a:off x="3013619" y="5809474"/>
            <a:ext cx="674656" cy="55381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8" name="Picture 219" descr="lock_ok">
            <a:extLst>
              <a:ext uri="{FF2B5EF4-FFF2-40B4-BE49-F238E27FC236}">
                <a16:creationId xmlns:a16="http://schemas.microsoft.com/office/drawing/2014/main" id="{C2EEB601-621C-4730-8A7F-56AAD6DE18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14184" y="835764"/>
            <a:ext cx="617538"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19" descr="lock_ok">
            <a:extLst>
              <a:ext uri="{FF2B5EF4-FFF2-40B4-BE49-F238E27FC236}">
                <a16:creationId xmlns:a16="http://schemas.microsoft.com/office/drawing/2014/main" id="{8BE038B7-E2B2-4AE3-8CA6-733548BD9F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1433" y="755348"/>
            <a:ext cx="617538"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テキスト ボックス 47">
            <a:extLst>
              <a:ext uri="{FF2B5EF4-FFF2-40B4-BE49-F238E27FC236}">
                <a16:creationId xmlns:a16="http://schemas.microsoft.com/office/drawing/2014/main" id="{0DAD12C2-8330-4A4F-9C79-D673181CC65D}"/>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3" name="四角形: 角を丸くする 2">
            <a:extLst>
              <a:ext uri="{FF2B5EF4-FFF2-40B4-BE49-F238E27FC236}">
                <a16:creationId xmlns:a16="http://schemas.microsoft.com/office/drawing/2014/main" id="{15CB5191-B149-DCC7-AC16-D320C6602366}"/>
              </a:ext>
            </a:extLst>
          </p:cNvPr>
          <p:cNvSpPr/>
          <p:nvPr/>
        </p:nvSpPr>
        <p:spPr>
          <a:xfrm>
            <a:off x="147675" y="205281"/>
            <a:ext cx="714093" cy="1294567"/>
          </a:xfrm>
          <a:custGeom>
            <a:avLst/>
            <a:gdLst>
              <a:gd name="connsiteX0" fmla="*/ 0 w 714093"/>
              <a:gd name="connsiteY0" fmla="*/ 119018 h 1294567"/>
              <a:gd name="connsiteX1" fmla="*/ 119018 w 714093"/>
              <a:gd name="connsiteY1" fmla="*/ 0 h 1294567"/>
              <a:gd name="connsiteX2" fmla="*/ 595075 w 714093"/>
              <a:gd name="connsiteY2" fmla="*/ 0 h 1294567"/>
              <a:gd name="connsiteX3" fmla="*/ 714093 w 714093"/>
              <a:gd name="connsiteY3" fmla="*/ 119018 h 1294567"/>
              <a:gd name="connsiteX4" fmla="*/ 714093 w 714093"/>
              <a:gd name="connsiteY4" fmla="*/ 636718 h 1294567"/>
              <a:gd name="connsiteX5" fmla="*/ 714093 w 714093"/>
              <a:gd name="connsiteY5" fmla="*/ 1175549 h 1294567"/>
              <a:gd name="connsiteX6" fmla="*/ 595075 w 714093"/>
              <a:gd name="connsiteY6" fmla="*/ 1294567 h 1294567"/>
              <a:gd name="connsiteX7" fmla="*/ 119018 w 714093"/>
              <a:gd name="connsiteY7" fmla="*/ 1294567 h 1294567"/>
              <a:gd name="connsiteX8" fmla="*/ 0 w 714093"/>
              <a:gd name="connsiteY8" fmla="*/ 1175549 h 1294567"/>
              <a:gd name="connsiteX9" fmla="*/ 0 w 714093"/>
              <a:gd name="connsiteY9" fmla="*/ 678979 h 1294567"/>
              <a:gd name="connsiteX10" fmla="*/ 0 w 714093"/>
              <a:gd name="connsiteY10" fmla="*/ 119018 h 1294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4093" h="1294567" fill="none" extrusionOk="0">
                <a:moveTo>
                  <a:pt x="0" y="119018"/>
                </a:moveTo>
                <a:cubicBezTo>
                  <a:pt x="-6255" y="58330"/>
                  <a:pt x="53855" y="3350"/>
                  <a:pt x="119018" y="0"/>
                </a:cubicBezTo>
                <a:cubicBezTo>
                  <a:pt x="221537" y="-23243"/>
                  <a:pt x="450410" y="14446"/>
                  <a:pt x="595075" y="0"/>
                </a:cubicBezTo>
                <a:cubicBezTo>
                  <a:pt x="662348" y="-415"/>
                  <a:pt x="706406" y="48610"/>
                  <a:pt x="714093" y="119018"/>
                </a:cubicBezTo>
                <a:cubicBezTo>
                  <a:pt x="726620" y="262158"/>
                  <a:pt x="657390" y="482560"/>
                  <a:pt x="714093" y="636718"/>
                </a:cubicBezTo>
                <a:cubicBezTo>
                  <a:pt x="770796" y="790876"/>
                  <a:pt x="707732" y="969982"/>
                  <a:pt x="714093" y="1175549"/>
                </a:cubicBezTo>
                <a:cubicBezTo>
                  <a:pt x="702907" y="1250592"/>
                  <a:pt x="656928" y="1289899"/>
                  <a:pt x="595075" y="1294567"/>
                </a:cubicBezTo>
                <a:cubicBezTo>
                  <a:pt x="430944" y="1346099"/>
                  <a:pt x="227241" y="1261913"/>
                  <a:pt x="119018" y="1294567"/>
                </a:cubicBezTo>
                <a:cubicBezTo>
                  <a:pt x="53632" y="1308893"/>
                  <a:pt x="-3731" y="1235547"/>
                  <a:pt x="0" y="1175549"/>
                </a:cubicBezTo>
                <a:cubicBezTo>
                  <a:pt x="-37994" y="1057224"/>
                  <a:pt x="41641" y="858204"/>
                  <a:pt x="0" y="678979"/>
                </a:cubicBezTo>
                <a:cubicBezTo>
                  <a:pt x="-41641" y="499754"/>
                  <a:pt x="59390" y="308920"/>
                  <a:pt x="0" y="119018"/>
                </a:cubicBezTo>
                <a:close/>
              </a:path>
              <a:path w="714093" h="1294567" stroke="0" extrusionOk="0">
                <a:moveTo>
                  <a:pt x="0" y="119018"/>
                </a:moveTo>
                <a:cubicBezTo>
                  <a:pt x="4233" y="49581"/>
                  <a:pt x="49427" y="-975"/>
                  <a:pt x="119018" y="0"/>
                </a:cubicBezTo>
                <a:cubicBezTo>
                  <a:pt x="218394" y="-18590"/>
                  <a:pt x="374554" y="9817"/>
                  <a:pt x="595075" y="0"/>
                </a:cubicBezTo>
                <a:cubicBezTo>
                  <a:pt x="643995" y="-6359"/>
                  <a:pt x="705120" y="62988"/>
                  <a:pt x="714093" y="119018"/>
                </a:cubicBezTo>
                <a:cubicBezTo>
                  <a:pt x="731197" y="303733"/>
                  <a:pt x="698210" y="481256"/>
                  <a:pt x="714093" y="626153"/>
                </a:cubicBezTo>
                <a:cubicBezTo>
                  <a:pt x="729976" y="771051"/>
                  <a:pt x="658380" y="975292"/>
                  <a:pt x="714093" y="1175549"/>
                </a:cubicBezTo>
                <a:cubicBezTo>
                  <a:pt x="708166" y="1249223"/>
                  <a:pt x="656693" y="1289582"/>
                  <a:pt x="595075" y="1294567"/>
                </a:cubicBezTo>
                <a:cubicBezTo>
                  <a:pt x="377097" y="1332715"/>
                  <a:pt x="258036" y="1270402"/>
                  <a:pt x="119018" y="1294567"/>
                </a:cubicBezTo>
                <a:cubicBezTo>
                  <a:pt x="48615" y="1289564"/>
                  <a:pt x="-6301" y="1249060"/>
                  <a:pt x="0" y="1175549"/>
                </a:cubicBezTo>
                <a:cubicBezTo>
                  <a:pt x="-50633" y="914829"/>
                  <a:pt x="40077" y="771046"/>
                  <a:pt x="0" y="636718"/>
                </a:cubicBezTo>
                <a:cubicBezTo>
                  <a:pt x="-40077" y="502390"/>
                  <a:pt x="39244" y="366866"/>
                  <a:pt x="0" y="119018"/>
                </a:cubicBezTo>
                <a:close/>
              </a:path>
            </a:pathLst>
          </a:custGeom>
          <a:ln>
            <a:extLst>
              <a:ext uri="{C807C97D-BFC1-408E-A445-0C87EB9F89A2}">
                <ask:lineSketchStyleProps xmlns:ask="http://schemas.microsoft.com/office/drawing/2018/sketchyshapes" sd="1825056982">
                  <a:prstGeom prst="roundRect">
                    <a:avLst/>
                  </a:prstGeom>
                  <ask:type>
                    <ask:lineSketchScribble/>
                  </ask:type>
                </ask:lineSketchStyleProps>
              </a:ext>
            </a:extLs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4000" dirty="0">
                <a:solidFill>
                  <a:schemeClr val="tx1"/>
                </a:solidFill>
              </a:rPr>
              <a:t>参考</a:t>
            </a:r>
          </a:p>
        </p:txBody>
      </p:sp>
    </p:spTree>
    <p:extLst>
      <p:ext uri="{BB962C8B-B14F-4D97-AF65-F5344CB8AC3E}">
        <p14:creationId xmlns:p14="http://schemas.microsoft.com/office/powerpoint/2010/main" val="2482614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正方形/長方形 143"/>
          <p:cNvSpPr/>
          <p:nvPr/>
        </p:nvSpPr>
        <p:spPr>
          <a:xfrm>
            <a:off x="10431272" y="1078087"/>
            <a:ext cx="663964" cy="253916"/>
          </a:xfrm>
          <a:prstGeom prst="rect">
            <a:avLst/>
          </a:prstGeom>
        </p:spPr>
        <p:txBody>
          <a:bodyPr wrap="none">
            <a:spAutoFit/>
          </a:bodyPr>
          <a:lstStyle/>
          <a:p>
            <a:r>
              <a:rPr lang="en-US" altLang="ja-JP" sz="1050" b="1" dirty="0">
                <a:solidFill>
                  <a:schemeClr val="bg1"/>
                </a:solidFill>
                <a:latin typeface="Meiryo UI" panose="020B0604030504040204" pitchFamily="50" charset="-128"/>
                <a:ea typeface="Meiryo UI" panose="020B0604030504040204" pitchFamily="50" charset="-128"/>
              </a:rPr>
              <a:t>3Qubit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5" name="正方形/長方形 144"/>
          <p:cNvSpPr/>
          <p:nvPr/>
        </p:nvSpPr>
        <p:spPr>
          <a:xfrm>
            <a:off x="10953786" y="1087406"/>
            <a:ext cx="663964" cy="253916"/>
          </a:xfrm>
          <a:prstGeom prst="rect">
            <a:avLst/>
          </a:prstGeom>
        </p:spPr>
        <p:txBody>
          <a:bodyPr wrap="none">
            <a:spAutoFit/>
          </a:bodyPr>
          <a:lstStyle/>
          <a:p>
            <a:r>
              <a:rPr lang="en-US" altLang="ja-JP" sz="1050" b="1" dirty="0">
                <a:solidFill>
                  <a:schemeClr val="bg1"/>
                </a:solidFill>
                <a:latin typeface="Meiryo UI" panose="020B0604030504040204" pitchFamily="50" charset="-128"/>
                <a:ea typeface="Meiryo UI" panose="020B0604030504040204" pitchFamily="50" charset="-128"/>
              </a:rPr>
              <a:t>4Qubit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4CA82113-3C01-47FC-86B8-E94DE90496C3}"/>
              </a:ext>
            </a:extLst>
          </p:cNvPr>
          <p:cNvSpPr txBox="1"/>
          <p:nvPr/>
        </p:nvSpPr>
        <p:spPr>
          <a:xfrm>
            <a:off x="3646033" y="280228"/>
            <a:ext cx="4840941"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旧三井物産と暗号通信</a:t>
            </a:r>
          </a:p>
        </p:txBody>
      </p:sp>
      <p:pic>
        <p:nvPicPr>
          <p:cNvPr id="1026" name="Picture 2">
            <a:extLst>
              <a:ext uri="{FF2B5EF4-FFF2-40B4-BE49-F238E27FC236}">
                <a16:creationId xmlns:a16="http://schemas.microsoft.com/office/drawing/2014/main" id="{14BA7DED-9577-43B5-AB53-CFCCFB9E557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0811" y="1965594"/>
            <a:ext cx="1322294" cy="1322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C245440-0971-4744-A0B6-F86DB020D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72" y="3781110"/>
            <a:ext cx="3884238" cy="2251409"/>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942026B0-3ED2-4B79-A57A-D06BDA9A76D3}"/>
              </a:ext>
            </a:extLst>
          </p:cNvPr>
          <p:cNvSpPr txBox="1"/>
          <p:nvPr/>
        </p:nvSpPr>
        <p:spPr>
          <a:xfrm>
            <a:off x="-277" y="6032518"/>
            <a:ext cx="3884238" cy="400110"/>
          </a:xfrm>
          <a:prstGeom prst="rect">
            <a:avLst/>
          </a:prstGeom>
          <a:noFill/>
        </p:spPr>
        <p:txBody>
          <a:bodyPr wrap="square">
            <a:spAutoFit/>
          </a:bodyPr>
          <a:lstStyle/>
          <a:p>
            <a:r>
              <a:rPr lang="ja-JP" altLang="en-US" sz="1000" dirty="0">
                <a:latin typeface="Meiryo UI" panose="020B0604030504040204" pitchFamily="50" charset="-128"/>
                <a:ea typeface="Meiryo UI" panose="020B0604030504040204" pitchFamily="50" charset="-128"/>
              </a:rPr>
              <a:t>（出典）ジャパンアーカイブズ</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https://jaa2100.org/entry/detail/055138.html</a:t>
            </a:r>
            <a:endParaRPr lang="ja-JP" altLang="en-US" sz="1000" dirty="0">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D743A981-7EA5-41E8-82BC-06C8D76CF05A}"/>
              </a:ext>
            </a:extLst>
          </p:cNvPr>
          <p:cNvSpPr txBox="1"/>
          <p:nvPr/>
        </p:nvSpPr>
        <p:spPr>
          <a:xfrm>
            <a:off x="561272" y="3570112"/>
            <a:ext cx="3884238" cy="246221"/>
          </a:xfrm>
          <a:prstGeom prst="rect">
            <a:avLst/>
          </a:prstGeom>
          <a:noFill/>
        </p:spPr>
        <p:txBody>
          <a:bodyPr wrap="square">
            <a:spAutoFit/>
          </a:bodyPr>
          <a:lstStyle/>
          <a:p>
            <a:pPr algn="ctr"/>
            <a:r>
              <a:rPr lang="en-US" altLang="ja-JP" sz="1000" b="1" dirty="0">
                <a:latin typeface="Meiryo UI" panose="020B0604030504040204" pitchFamily="50" charset="-128"/>
                <a:ea typeface="Meiryo UI" panose="020B0604030504040204" pitchFamily="50" charset="-128"/>
              </a:rPr>
              <a:t>1902</a:t>
            </a:r>
            <a:r>
              <a:rPr lang="ja-JP" altLang="en-US" sz="1000" b="1" dirty="0">
                <a:latin typeface="Meiryo UI" panose="020B0604030504040204" pitchFamily="50" charset="-128"/>
                <a:ea typeface="Meiryo UI" panose="020B0604030504040204" pitchFamily="50" charset="-128"/>
              </a:rPr>
              <a:t>年（明治</a:t>
            </a:r>
            <a:r>
              <a:rPr lang="en-US" altLang="ja-JP" sz="1000" b="1" dirty="0">
                <a:latin typeface="Meiryo UI" panose="020B0604030504040204" pitchFamily="50" charset="-128"/>
                <a:ea typeface="Meiryo UI" panose="020B0604030504040204" pitchFamily="50" charset="-128"/>
              </a:rPr>
              <a:t>35</a:t>
            </a:r>
            <a:r>
              <a:rPr lang="ja-JP" altLang="en-US" sz="1000" b="1" dirty="0">
                <a:latin typeface="Meiryo UI" panose="020B0604030504040204" pitchFamily="50" charset="-128"/>
                <a:ea typeface="Meiryo UI" panose="020B0604030504040204" pitchFamily="50" charset="-128"/>
              </a:rPr>
              <a:t>年）三井物産本社（日本橋一丁目</a:t>
            </a:r>
            <a:r>
              <a:rPr lang="en-US" altLang="ja-JP" sz="1000" b="1" dirty="0">
                <a:latin typeface="Meiryo UI" panose="020B0604030504040204" pitchFamily="50" charset="-128"/>
                <a:ea typeface="Meiryo UI" panose="020B0604030504040204" pitchFamily="50" charset="-128"/>
              </a:rPr>
              <a:t>1</a:t>
            </a:r>
            <a:r>
              <a:rPr lang="ja-JP" altLang="en-US" sz="1000" b="1" dirty="0">
                <a:latin typeface="Meiryo UI" panose="020B0604030504040204" pitchFamily="50" charset="-128"/>
                <a:ea typeface="Meiryo UI" panose="020B0604030504040204" pitchFamily="50" charset="-128"/>
              </a:rPr>
              <a:t>番）</a:t>
            </a:r>
          </a:p>
        </p:txBody>
      </p:sp>
      <p:sp>
        <p:nvSpPr>
          <p:cNvPr id="14" name="テキスト ボックス 13">
            <a:extLst>
              <a:ext uri="{FF2B5EF4-FFF2-40B4-BE49-F238E27FC236}">
                <a16:creationId xmlns:a16="http://schemas.microsoft.com/office/drawing/2014/main" id="{B5D356A1-8585-485F-B9E7-76A1509D78D7}"/>
              </a:ext>
            </a:extLst>
          </p:cNvPr>
          <p:cNvSpPr txBox="1"/>
          <p:nvPr/>
        </p:nvSpPr>
        <p:spPr>
          <a:xfrm>
            <a:off x="2670553" y="1375110"/>
            <a:ext cx="902811"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rPr>
              <a:t>日本</a:t>
            </a:r>
          </a:p>
        </p:txBody>
      </p:sp>
      <p:cxnSp>
        <p:nvCxnSpPr>
          <p:cNvPr id="16" name="直線矢印コネクタ 15">
            <a:extLst>
              <a:ext uri="{FF2B5EF4-FFF2-40B4-BE49-F238E27FC236}">
                <a16:creationId xmlns:a16="http://schemas.microsoft.com/office/drawing/2014/main" id="{4F0DDAEF-59B3-4D17-8927-8376895FFFC4}"/>
              </a:ext>
            </a:extLst>
          </p:cNvPr>
          <p:cNvCxnSpPr>
            <a:cxnSpLocks/>
            <a:stCxn id="14" idx="3"/>
          </p:cNvCxnSpPr>
          <p:nvPr/>
        </p:nvCxnSpPr>
        <p:spPr>
          <a:xfrm>
            <a:off x="3573364" y="1636720"/>
            <a:ext cx="4718989" cy="0"/>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0F735F3D-0104-403F-B1AD-2414FFF879F7}"/>
              </a:ext>
            </a:extLst>
          </p:cNvPr>
          <p:cNvSpPr txBox="1"/>
          <p:nvPr/>
        </p:nvSpPr>
        <p:spPr>
          <a:xfrm>
            <a:off x="8293746" y="1375110"/>
            <a:ext cx="902811" cy="523220"/>
          </a:xfrm>
          <a:prstGeom prst="rect">
            <a:avLst/>
          </a:prstGeom>
          <a:noFill/>
        </p:spPr>
        <p:txBody>
          <a:bodyPr wrap="none" rtlCol="0">
            <a:spAutoFit/>
          </a:bodyPr>
          <a:lstStyle/>
          <a:p>
            <a:r>
              <a:rPr lang="ja-JP" altLang="en-US" sz="2800" b="1" dirty="0">
                <a:latin typeface="Meiryo UI" panose="020B0604030504040204" pitchFamily="50" charset="-128"/>
                <a:ea typeface="Meiryo UI" panose="020B0604030504040204" pitchFamily="50" charset="-128"/>
              </a:rPr>
              <a:t>上海</a:t>
            </a:r>
            <a:endParaRPr kumimoji="1" lang="ja-JP" altLang="en-US" sz="2800" b="1" dirty="0">
              <a:latin typeface="Meiryo UI" panose="020B0604030504040204" pitchFamily="50" charset="-128"/>
              <a:ea typeface="Meiryo UI" panose="020B0604030504040204" pitchFamily="50" charset="-128"/>
            </a:endParaRPr>
          </a:p>
        </p:txBody>
      </p:sp>
      <p:pic>
        <p:nvPicPr>
          <p:cNvPr id="1030" name="Picture 6" descr="旧三井物産1">
            <a:extLst>
              <a:ext uri="{FF2B5EF4-FFF2-40B4-BE49-F238E27FC236}">
                <a16:creationId xmlns:a16="http://schemas.microsoft.com/office/drawing/2014/main" id="{57D25892-9147-462E-A0C0-349BF463D32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50424" y="3781110"/>
            <a:ext cx="3002398" cy="2251408"/>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a:extLst>
              <a:ext uri="{FF2B5EF4-FFF2-40B4-BE49-F238E27FC236}">
                <a16:creationId xmlns:a16="http://schemas.microsoft.com/office/drawing/2014/main" id="{A00016D1-5550-46DC-96C1-53C173DC0674}"/>
              </a:ext>
            </a:extLst>
          </p:cNvPr>
          <p:cNvSpPr txBox="1"/>
          <p:nvPr/>
        </p:nvSpPr>
        <p:spPr>
          <a:xfrm>
            <a:off x="8346125" y="3554841"/>
            <a:ext cx="3002398" cy="246221"/>
          </a:xfrm>
          <a:prstGeom prst="rect">
            <a:avLst/>
          </a:prstGeom>
          <a:noFill/>
        </p:spPr>
        <p:txBody>
          <a:bodyPr wrap="square">
            <a:spAutoFit/>
          </a:bodyPr>
          <a:lstStyle/>
          <a:p>
            <a:pPr algn="ctr"/>
            <a:r>
              <a:rPr lang="ja-JP" altLang="en-US" sz="1000" b="1" dirty="0">
                <a:latin typeface="Meiryo UI" panose="020B0604030504040204" pitchFamily="50" charset="-128"/>
                <a:ea typeface="Meiryo UI" panose="020B0604030504040204" pitchFamily="50" charset="-128"/>
              </a:rPr>
              <a:t>旧三井物産上海支店（四川中路</a:t>
            </a:r>
            <a:r>
              <a:rPr lang="en-US" altLang="ja-JP" sz="1000" b="1" dirty="0">
                <a:latin typeface="Meiryo UI" panose="020B0604030504040204" pitchFamily="50" charset="-128"/>
                <a:ea typeface="Meiryo UI" panose="020B0604030504040204" pitchFamily="50" charset="-128"/>
              </a:rPr>
              <a:t>175</a:t>
            </a:r>
            <a:r>
              <a:rPr lang="ja-JP" altLang="en-US" sz="1000" b="1" dirty="0">
                <a:latin typeface="Meiryo UI" panose="020B0604030504040204" pitchFamily="50" charset="-128"/>
                <a:ea typeface="Meiryo UI" panose="020B0604030504040204" pitchFamily="50" charset="-128"/>
              </a:rPr>
              <a:t>号）</a:t>
            </a:r>
          </a:p>
        </p:txBody>
      </p:sp>
      <p:sp>
        <p:nvSpPr>
          <p:cNvPr id="31" name="テキスト ボックス 30">
            <a:extLst>
              <a:ext uri="{FF2B5EF4-FFF2-40B4-BE49-F238E27FC236}">
                <a16:creationId xmlns:a16="http://schemas.microsoft.com/office/drawing/2014/main" id="{2B2342A1-6500-431F-BC94-9C11C42601AA}"/>
              </a:ext>
            </a:extLst>
          </p:cNvPr>
          <p:cNvSpPr txBox="1"/>
          <p:nvPr/>
        </p:nvSpPr>
        <p:spPr>
          <a:xfrm>
            <a:off x="8310397" y="6018276"/>
            <a:ext cx="3884238" cy="400110"/>
          </a:xfrm>
          <a:prstGeom prst="rect">
            <a:avLst/>
          </a:prstGeom>
          <a:noFill/>
        </p:spPr>
        <p:txBody>
          <a:bodyPr wrap="square">
            <a:spAutoFit/>
          </a:bodyPr>
          <a:lstStyle/>
          <a:p>
            <a:r>
              <a:rPr lang="ja-JP" altLang="en-US" sz="1000" dirty="0">
                <a:latin typeface="Meiryo UI" panose="020B0604030504040204" pitchFamily="50" charset="-128"/>
                <a:ea typeface="Meiryo UI" panose="020B0604030504040204" pitchFamily="50" charset="-128"/>
              </a:rPr>
              <a:t>（出典）上海今様</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http://shanghaiimayou.blog.fc2.com/blog-entry-22.html</a:t>
            </a:r>
            <a:endParaRPr lang="ja-JP" altLang="en-US" sz="1000" dirty="0">
              <a:latin typeface="Meiryo UI" panose="020B0604030504040204" pitchFamily="50" charset="-128"/>
              <a:ea typeface="Meiryo UI" panose="020B0604030504040204" pitchFamily="50" charset="-128"/>
            </a:endParaRPr>
          </a:p>
        </p:txBody>
      </p:sp>
      <p:pic>
        <p:nvPicPr>
          <p:cNvPr id="32" name="Picture 2">
            <a:extLst>
              <a:ext uri="{FF2B5EF4-FFF2-40B4-BE49-F238E27FC236}">
                <a16:creationId xmlns:a16="http://schemas.microsoft.com/office/drawing/2014/main" id="{2297CD4D-567B-469D-A2D7-A9F7832B95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4004" y="1965594"/>
            <a:ext cx="1322294" cy="1322294"/>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A74BEAA3-F116-467A-8AB4-B8DBEFE0DBDE}"/>
              </a:ext>
            </a:extLst>
          </p:cNvPr>
          <p:cNvSpPr txBox="1"/>
          <p:nvPr/>
        </p:nvSpPr>
        <p:spPr>
          <a:xfrm>
            <a:off x="0" y="3010889"/>
            <a:ext cx="2393576" cy="276999"/>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生文</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タングステン</a:t>
            </a:r>
            <a:r>
              <a:rPr kumimoji="1" lang="en-US" altLang="ja-JP" sz="1200" dirty="0">
                <a:latin typeface="Meiryo UI" panose="020B0604030504040204" pitchFamily="50" charset="-128"/>
                <a:ea typeface="Meiryo UI" panose="020B0604030504040204" pitchFamily="50" charset="-128"/>
              </a:rPr>
              <a:t>10</a:t>
            </a:r>
            <a:r>
              <a:rPr kumimoji="1" lang="ja-JP" altLang="en-US" sz="1200" dirty="0">
                <a:latin typeface="Meiryo UI" panose="020B0604030504040204" pitchFamily="50" charset="-128"/>
                <a:ea typeface="Meiryo UI" panose="020B0604030504040204" pitchFamily="50" charset="-128"/>
              </a:rPr>
              <a:t>トン購入</a:t>
            </a:r>
          </a:p>
        </p:txBody>
      </p:sp>
      <p:sp>
        <p:nvSpPr>
          <p:cNvPr id="22" name="矢印: 上 21">
            <a:extLst>
              <a:ext uri="{FF2B5EF4-FFF2-40B4-BE49-F238E27FC236}">
                <a16:creationId xmlns:a16="http://schemas.microsoft.com/office/drawing/2014/main" id="{3E5D8C61-DE70-46D9-8ADB-29C2A2639233}"/>
              </a:ext>
            </a:extLst>
          </p:cNvPr>
          <p:cNvSpPr/>
          <p:nvPr/>
        </p:nvSpPr>
        <p:spPr>
          <a:xfrm>
            <a:off x="1021062" y="1743120"/>
            <a:ext cx="351451" cy="12664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06E74CD3-A8DE-4ACC-BC4C-B37C75F8B08A}"/>
              </a:ext>
            </a:extLst>
          </p:cNvPr>
          <p:cNvSpPr txBox="1"/>
          <p:nvPr/>
        </p:nvSpPr>
        <p:spPr>
          <a:xfrm>
            <a:off x="53214" y="1096789"/>
            <a:ext cx="2393576" cy="646331"/>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暗号文</a:t>
            </a:r>
            <a:r>
              <a:rPr kumimoji="1" lang="en-US" altLang="ja-JP" sz="1200" dirty="0">
                <a:latin typeface="Meiryo UI" panose="020B0604030504040204" pitchFamily="50" charset="-128"/>
                <a:ea typeface="Meiryo UI" panose="020B0604030504040204" pitchFamily="50" charset="-128"/>
              </a:rPr>
              <a:t>】</a:t>
            </a:r>
          </a:p>
          <a:p>
            <a:pPr algn="ctr"/>
            <a:r>
              <a:rPr lang="en-US" altLang="ja-JP" sz="1200" dirty="0">
                <a:latin typeface="Meiryo UI" panose="020B0604030504040204" pitchFamily="50" charset="-128"/>
                <a:ea typeface="Meiryo UI" panose="020B0604030504040204" pitchFamily="50" charset="-128"/>
              </a:rPr>
              <a:t>2846 4420 3179 6052</a:t>
            </a:r>
          </a:p>
          <a:p>
            <a:pPr algn="ctr"/>
            <a:r>
              <a:rPr kumimoji="1" lang="ja-JP" altLang="en-US" sz="1200" dirty="0">
                <a:latin typeface="Meiryo UI" panose="020B0604030504040204" pitchFamily="50" charset="-128"/>
                <a:ea typeface="Meiryo UI" panose="020B0604030504040204" pitchFamily="50" charset="-128"/>
              </a:rPr>
              <a:t>タン　</a:t>
            </a:r>
            <a:r>
              <a:rPr kumimoji="1" lang="en-US" altLang="ja-JP" sz="1200" dirty="0">
                <a:latin typeface="Meiryo UI" panose="020B0604030504040204" pitchFamily="50" charset="-128"/>
                <a:ea typeface="Meiryo UI" panose="020B0604030504040204" pitchFamily="50" charset="-128"/>
              </a:rPr>
              <a:t>10</a:t>
            </a:r>
            <a:r>
              <a:rPr kumimoji="1" lang="ja-JP" altLang="en-US" sz="1200" dirty="0">
                <a:latin typeface="Meiryo UI" panose="020B0604030504040204" pitchFamily="50" charset="-128"/>
                <a:ea typeface="Meiryo UI" panose="020B0604030504040204" pitchFamily="50" charset="-128"/>
              </a:rPr>
              <a:t>　カイ</a:t>
            </a:r>
          </a:p>
        </p:txBody>
      </p:sp>
      <p:sp>
        <p:nvSpPr>
          <p:cNvPr id="37" name="矢印: 上 36">
            <a:extLst>
              <a:ext uri="{FF2B5EF4-FFF2-40B4-BE49-F238E27FC236}">
                <a16:creationId xmlns:a16="http://schemas.microsoft.com/office/drawing/2014/main" id="{1218A2FE-60A0-4864-975F-244FC7C6655E}"/>
              </a:ext>
            </a:extLst>
          </p:cNvPr>
          <p:cNvSpPr/>
          <p:nvPr/>
        </p:nvSpPr>
        <p:spPr>
          <a:xfrm rot="10800000">
            <a:off x="10587527" y="1831350"/>
            <a:ext cx="351451" cy="1322294"/>
          </a:xfrm>
          <a:prstGeom prst="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FE1DDF20-1A54-4B7A-ADC3-3CB862A07CFD}"/>
              </a:ext>
            </a:extLst>
          </p:cNvPr>
          <p:cNvSpPr txBox="1"/>
          <p:nvPr/>
        </p:nvSpPr>
        <p:spPr>
          <a:xfrm>
            <a:off x="9566465" y="3118755"/>
            <a:ext cx="2393576" cy="276999"/>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生文</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タングステン</a:t>
            </a:r>
            <a:r>
              <a:rPr kumimoji="1" lang="en-US" altLang="ja-JP" sz="1200" dirty="0">
                <a:latin typeface="Meiryo UI" panose="020B0604030504040204" pitchFamily="50" charset="-128"/>
                <a:ea typeface="Meiryo UI" panose="020B0604030504040204" pitchFamily="50" charset="-128"/>
              </a:rPr>
              <a:t>10</a:t>
            </a:r>
            <a:r>
              <a:rPr kumimoji="1" lang="ja-JP" altLang="en-US" sz="1200" dirty="0">
                <a:latin typeface="Meiryo UI" panose="020B0604030504040204" pitchFamily="50" charset="-128"/>
                <a:ea typeface="Meiryo UI" panose="020B0604030504040204" pitchFamily="50" charset="-128"/>
              </a:rPr>
              <a:t>トン購入</a:t>
            </a:r>
          </a:p>
        </p:txBody>
      </p:sp>
      <p:sp>
        <p:nvSpPr>
          <p:cNvPr id="39" name="テキスト ボックス 38">
            <a:extLst>
              <a:ext uri="{FF2B5EF4-FFF2-40B4-BE49-F238E27FC236}">
                <a16:creationId xmlns:a16="http://schemas.microsoft.com/office/drawing/2014/main" id="{4C4D4832-D1B3-4F51-B092-CF6C2910BDB7}"/>
              </a:ext>
            </a:extLst>
          </p:cNvPr>
          <p:cNvSpPr txBox="1"/>
          <p:nvPr/>
        </p:nvSpPr>
        <p:spPr>
          <a:xfrm>
            <a:off x="581417" y="2255535"/>
            <a:ext cx="1261884" cy="523220"/>
          </a:xfrm>
          <a:prstGeom prst="rect">
            <a:avLst/>
          </a:prstGeom>
          <a:noFill/>
          <a:ln>
            <a:solidFill>
              <a:srgbClr val="C00000"/>
            </a:solidFill>
          </a:ln>
        </p:spPr>
        <p:txBody>
          <a:bodyPr wrap="none" rtlCol="0">
            <a:spAutoFit/>
          </a:bodyPr>
          <a:lstStyle/>
          <a:p>
            <a:r>
              <a:rPr lang="ja-JP" altLang="en-US" sz="2800" b="1" dirty="0">
                <a:latin typeface="Meiryo UI" panose="020B0604030504040204" pitchFamily="50" charset="-128"/>
                <a:ea typeface="Meiryo UI" panose="020B0604030504040204" pitchFamily="50" charset="-128"/>
              </a:rPr>
              <a:t>暗号化</a:t>
            </a:r>
            <a:endParaRPr kumimoji="1" lang="ja-JP" altLang="en-US" sz="2800" b="1" dirty="0">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814CE217-C13F-48D2-B096-DD9C2C161BDB}"/>
              </a:ext>
            </a:extLst>
          </p:cNvPr>
          <p:cNvSpPr txBox="1"/>
          <p:nvPr/>
        </p:nvSpPr>
        <p:spPr>
          <a:xfrm>
            <a:off x="10132311" y="2158873"/>
            <a:ext cx="1261884" cy="523220"/>
          </a:xfrm>
          <a:prstGeom prst="rect">
            <a:avLst/>
          </a:prstGeom>
          <a:noFill/>
          <a:ln>
            <a:solidFill>
              <a:srgbClr val="C00000"/>
            </a:solidFill>
          </a:ln>
        </p:spPr>
        <p:txBody>
          <a:bodyPr wrap="none" rtlCol="0">
            <a:spAutoFit/>
          </a:bodyPr>
          <a:lstStyle/>
          <a:p>
            <a:r>
              <a:rPr lang="ja-JP" altLang="en-US" sz="2800" b="1" dirty="0">
                <a:latin typeface="Meiryo UI" panose="020B0604030504040204" pitchFamily="50" charset="-128"/>
                <a:ea typeface="Meiryo UI" panose="020B0604030504040204" pitchFamily="50" charset="-128"/>
              </a:rPr>
              <a:t>復号化</a:t>
            </a:r>
            <a:endParaRPr kumimoji="1" lang="ja-JP" altLang="en-US" sz="2800" b="1" dirty="0">
              <a:latin typeface="Meiryo UI" panose="020B0604030504040204" pitchFamily="50" charset="-128"/>
              <a:ea typeface="Meiryo UI" panose="020B0604030504040204" pitchFamily="50" charset="-128"/>
            </a:endParaRPr>
          </a:p>
        </p:txBody>
      </p:sp>
      <p:pic>
        <p:nvPicPr>
          <p:cNvPr id="41" name="図 1">
            <a:extLst>
              <a:ext uri="{FF2B5EF4-FFF2-40B4-BE49-F238E27FC236}">
                <a16:creationId xmlns:a16="http://schemas.microsoft.com/office/drawing/2014/main" id="{88AAA900-EF8A-41E3-BE39-850811F3DF1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33700" y="2029001"/>
            <a:ext cx="935038" cy="1258887"/>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図 1">
            <a:extLst>
              <a:ext uri="{FF2B5EF4-FFF2-40B4-BE49-F238E27FC236}">
                <a16:creationId xmlns:a16="http://schemas.microsoft.com/office/drawing/2014/main" id="{544F0EE0-27E3-443A-A679-3F216BBD507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73675" y="2029001"/>
            <a:ext cx="935038" cy="1258887"/>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テキスト ボックス 42">
            <a:extLst>
              <a:ext uri="{FF2B5EF4-FFF2-40B4-BE49-F238E27FC236}">
                <a16:creationId xmlns:a16="http://schemas.microsoft.com/office/drawing/2014/main" id="{07405EB9-4A61-4D25-9CB6-F6BA7F96828A}"/>
              </a:ext>
            </a:extLst>
          </p:cNvPr>
          <p:cNvSpPr txBox="1"/>
          <p:nvPr/>
        </p:nvSpPr>
        <p:spPr>
          <a:xfrm>
            <a:off x="5029073" y="2517145"/>
            <a:ext cx="1684435" cy="707886"/>
          </a:xfrm>
          <a:prstGeom prst="rect">
            <a:avLst/>
          </a:prstGeom>
          <a:noFill/>
          <a:ln>
            <a:noFill/>
          </a:ln>
        </p:spPr>
        <p:txBody>
          <a:bodyPr wrap="square" rtlCol="0">
            <a:spAutoFit/>
          </a:bodyPr>
          <a:lstStyle/>
          <a:p>
            <a:pPr algn="ctr"/>
            <a:r>
              <a:rPr lang="ja-JP" altLang="en-US" sz="2000" b="1" dirty="0">
                <a:solidFill>
                  <a:srgbClr val="FF0000"/>
                </a:solidFill>
                <a:latin typeface="Meiryo UI" panose="020B0604030504040204" pitchFamily="50" charset="-128"/>
                <a:ea typeface="Meiryo UI" panose="020B0604030504040204" pitchFamily="50" charset="-128"/>
              </a:rPr>
              <a:t>同じ暗号帳</a:t>
            </a:r>
            <a:endParaRPr lang="en-US" altLang="ja-JP" sz="2000" b="1" dirty="0">
              <a:solidFill>
                <a:srgbClr val="FF0000"/>
              </a:solidFill>
              <a:latin typeface="Meiryo UI" panose="020B0604030504040204" pitchFamily="50" charset="-128"/>
              <a:ea typeface="Meiryo UI" panose="020B0604030504040204" pitchFamily="50" charset="-128"/>
            </a:endParaRPr>
          </a:p>
          <a:p>
            <a:pPr algn="ctr"/>
            <a:r>
              <a:rPr lang="ja-JP" altLang="en-US" sz="2000" b="1" dirty="0">
                <a:solidFill>
                  <a:srgbClr val="FF0000"/>
                </a:solidFill>
                <a:latin typeface="Meiryo UI" panose="020B0604030504040204" pitchFamily="50" charset="-128"/>
                <a:ea typeface="Meiryo UI" panose="020B0604030504040204" pitchFamily="50" charset="-128"/>
              </a:rPr>
              <a:t>同じ乱数表</a:t>
            </a:r>
            <a:endParaRPr kumimoji="1" lang="ja-JP" altLang="en-US" sz="2000" b="1" dirty="0">
              <a:solidFill>
                <a:srgbClr val="FF0000"/>
              </a:solidFill>
              <a:latin typeface="Meiryo UI" panose="020B0604030504040204" pitchFamily="50" charset="-128"/>
              <a:ea typeface="Meiryo UI" panose="020B0604030504040204" pitchFamily="50" charset="-128"/>
            </a:endParaRPr>
          </a:p>
        </p:txBody>
      </p:sp>
      <p:sp>
        <p:nvSpPr>
          <p:cNvPr id="24" name="矢印: 右 23">
            <a:extLst>
              <a:ext uri="{FF2B5EF4-FFF2-40B4-BE49-F238E27FC236}">
                <a16:creationId xmlns:a16="http://schemas.microsoft.com/office/drawing/2014/main" id="{EF3E76AE-D1B6-4FD3-A901-585C06864BE5}"/>
              </a:ext>
            </a:extLst>
          </p:cNvPr>
          <p:cNvSpPr/>
          <p:nvPr/>
        </p:nvSpPr>
        <p:spPr>
          <a:xfrm>
            <a:off x="6526075" y="2572230"/>
            <a:ext cx="239984" cy="28993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右 44">
            <a:extLst>
              <a:ext uri="{FF2B5EF4-FFF2-40B4-BE49-F238E27FC236}">
                <a16:creationId xmlns:a16="http://schemas.microsoft.com/office/drawing/2014/main" id="{6BEDCBAD-5D75-4CEC-9E8D-757043286F27}"/>
              </a:ext>
            </a:extLst>
          </p:cNvPr>
          <p:cNvSpPr/>
          <p:nvPr/>
        </p:nvSpPr>
        <p:spPr>
          <a:xfrm rot="10800000">
            <a:off x="4957835" y="2572230"/>
            <a:ext cx="239984" cy="28993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91FD6896-1256-4CC2-A2F7-5486A073BB19}"/>
              </a:ext>
            </a:extLst>
          </p:cNvPr>
          <p:cNvSpPr txBox="1"/>
          <p:nvPr/>
        </p:nvSpPr>
        <p:spPr>
          <a:xfrm>
            <a:off x="4213567" y="1308052"/>
            <a:ext cx="3505791"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明治</a:t>
            </a:r>
            <a:r>
              <a:rPr kumimoji="1" lang="en-US" altLang="ja-JP" sz="1400" dirty="0">
                <a:latin typeface="Meiryo UI" panose="020B0604030504040204" pitchFamily="50" charset="-128"/>
                <a:ea typeface="Meiryo UI" panose="020B0604030504040204" pitchFamily="50" charset="-128"/>
              </a:rPr>
              <a:t>4</a:t>
            </a:r>
            <a:r>
              <a:rPr kumimoji="1" lang="ja-JP" altLang="en-US" sz="1400" dirty="0">
                <a:latin typeface="Meiryo UI" panose="020B0604030504040204" pitchFamily="50" charset="-128"/>
                <a:ea typeface="Meiryo UI" panose="020B0604030504040204" pitchFamily="50" charset="-128"/>
              </a:rPr>
              <a:t>年　長崎＝上海　海底線</a:t>
            </a:r>
          </a:p>
        </p:txBody>
      </p:sp>
      <p:sp>
        <p:nvSpPr>
          <p:cNvPr id="47" name="テキスト ボックス 46">
            <a:extLst>
              <a:ext uri="{FF2B5EF4-FFF2-40B4-BE49-F238E27FC236}">
                <a16:creationId xmlns:a16="http://schemas.microsoft.com/office/drawing/2014/main" id="{75190BA7-80D6-4ADA-892F-0A2F63A9C8E5}"/>
              </a:ext>
            </a:extLst>
          </p:cNvPr>
          <p:cNvSpPr txBox="1"/>
          <p:nvPr/>
        </p:nvSpPr>
        <p:spPr>
          <a:xfrm>
            <a:off x="5359772" y="1636720"/>
            <a:ext cx="1431944"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モールス信号</a:t>
            </a:r>
          </a:p>
        </p:txBody>
      </p:sp>
      <p:sp>
        <p:nvSpPr>
          <p:cNvPr id="48" name="テキスト ボックス 47">
            <a:extLst>
              <a:ext uri="{FF2B5EF4-FFF2-40B4-BE49-F238E27FC236}">
                <a16:creationId xmlns:a16="http://schemas.microsoft.com/office/drawing/2014/main" id="{36F8918E-4D1F-45A8-9709-0A1B6D991C10}"/>
              </a:ext>
            </a:extLst>
          </p:cNvPr>
          <p:cNvSpPr txBox="1"/>
          <p:nvPr/>
        </p:nvSpPr>
        <p:spPr>
          <a:xfrm>
            <a:off x="4900051" y="3287888"/>
            <a:ext cx="3183953" cy="600164"/>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国内用　</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電信秘語</a:t>
            </a:r>
            <a:r>
              <a:rPr lang="en-US" altLang="ja-JP" sz="1100" dirty="0">
                <a:latin typeface="Meiryo UI" panose="020B0604030504040204" pitchFamily="50" charset="-128"/>
                <a:ea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rPr>
              <a:t>明治</a:t>
            </a:r>
            <a:r>
              <a:rPr lang="en-US" altLang="ja-JP" sz="1100" dirty="0">
                <a:latin typeface="Meiryo UI" panose="020B0604030504040204" pitchFamily="50" charset="-128"/>
                <a:ea typeface="Meiryo UI" panose="020B0604030504040204" pitchFamily="50" charset="-128"/>
              </a:rPr>
              <a:t>9</a:t>
            </a:r>
            <a:r>
              <a:rPr lang="ja-JP" altLang="en-US" sz="1100" dirty="0">
                <a:latin typeface="Meiryo UI" panose="020B0604030504040204" pitchFamily="50" charset="-128"/>
                <a:ea typeface="Meiryo UI" panose="020B0604030504040204" pitchFamily="50" charset="-128"/>
              </a:rPr>
              <a:t>年</a:t>
            </a:r>
            <a:endParaRPr lang="en-US" altLang="ja-JP" sz="1100" dirty="0">
              <a:latin typeface="Meiryo UI" panose="020B0604030504040204" pitchFamily="50" charset="-128"/>
              <a:ea typeface="Meiryo UI" panose="020B0604030504040204" pitchFamily="50" charset="-128"/>
            </a:endParaRPr>
          </a:p>
          <a:p>
            <a:endParaRPr kumimoji="1"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海外用 </a:t>
            </a:r>
            <a:r>
              <a:rPr kumimoji="1" lang="en-US" altLang="ja-JP" sz="1100" dirty="0">
                <a:latin typeface="Meiryo UI" panose="020B0604030504040204" pitchFamily="50" charset="-128"/>
                <a:ea typeface="Meiryo UI" panose="020B0604030504040204" pitchFamily="50" charset="-128"/>
              </a:rPr>
              <a:t>『Private Code Mitsui Bussan Kaisha』</a:t>
            </a:r>
            <a:endParaRPr kumimoji="1" lang="ja-JP" altLang="en-US" sz="1100" dirty="0">
              <a:latin typeface="Meiryo UI" panose="020B0604030504040204" pitchFamily="50" charset="-128"/>
              <a:ea typeface="Meiryo UI" panose="020B0604030504040204" pitchFamily="50" charset="-128"/>
            </a:endParaRPr>
          </a:p>
        </p:txBody>
      </p:sp>
      <p:pic>
        <p:nvPicPr>
          <p:cNvPr id="26" name="図 25">
            <a:extLst>
              <a:ext uri="{FF2B5EF4-FFF2-40B4-BE49-F238E27FC236}">
                <a16:creationId xmlns:a16="http://schemas.microsoft.com/office/drawing/2014/main" id="{6DD9D95F-6030-436A-BCEC-12A0B9352470}"/>
              </a:ext>
            </a:extLst>
          </p:cNvPr>
          <p:cNvPicPr>
            <a:picLocks noChangeAspect="1"/>
          </p:cNvPicPr>
          <p:nvPr/>
        </p:nvPicPr>
        <p:blipFill>
          <a:blip r:embed="rId7"/>
          <a:stretch>
            <a:fillRect/>
          </a:stretch>
        </p:blipFill>
        <p:spPr>
          <a:xfrm>
            <a:off x="4568291" y="4414181"/>
            <a:ext cx="3648796" cy="1618337"/>
          </a:xfrm>
          <a:prstGeom prst="rect">
            <a:avLst/>
          </a:prstGeom>
        </p:spPr>
      </p:pic>
      <p:sp>
        <p:nvSpPr>
          <p:cNvPr id="50" name="テキスト ボックス 49">
            <a:extLst>
              <a:ext uri="{FF2B5EF4-FFF2-40B4-BE49-F238E27FC236}">
                <a16:creationId xmlns:a16="http://schemas.microsoft.com/office/drawing/2014/main" id="{EBC500EB-2359-4DFF-8AE8-CEAB5EF58E0A}"/>
              </a:ext>
            </a:extLst>
          </p:cNvPr>
          <p:cNvSpPr txBox="1"/>
          <p:nvPr/>
        </p:nvSpPr>
        <p:spPr>
          <a:xfrm>
            <a:off x="9472114" y="1214458"/>
            <a:ext cx="2393576" cy="646331"/>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暗号文</a:t>
            </a:r>
            <a:r>
              <a:rPr kumimoji="1" lang="en-US" altLang="ja-JP" sz="1200" dirty="0">
                <a:latin typeface="Meiryo UI" panose="020B0604030504040204" pitchFamily="50" charset="-128"/>
                <a:ea typeface="Meiryo UI" panose="020B0604030504040204" pitchFamily="50" charset="-128"/>
              </a:rPr>
              <a:t>】</a:t>
            </a:r>
          </a:p>
          <a:p>
            <a:pPr algn="ctr"/>
            <a:r>
              <a:rPr lang="en-US" altLang="ja-JP" sz="1200" dirty="0">
                <a:latin typeface="Meiryo UI" panose="020B0604030504040204" pitchFamily="50" charset="-128"/>
                <a:ea typeface="Meiryo UI" panose="020B0604030504040204" pitchFamily="50" charset="-128"/>
              </a:rPr>
              <a:t>2846 4420 3179 6052</a:t>
            </a:r>
          </a:p>
          <a:p>
            <a:pPr algn="ctr"/>
            <a:r>
              <a:rPr kumimoji="1" lang="ja-JP" altLang="en-US" sz="1200" dirty="0">
                <a:latin typeface="Meiryo UI" panose="020B0604030504040204" pitchFamily="50" charset="-128"/>
                <a:ea typeface="Meiryo UI" panose="020B0604030504040204" pitchFamily="50" charset="-128"/>
              </a:rPr>
              <a:t>タン　</a:t>
            </a:r>
            <a:r>
              <a:rPr kumimoji="1" lang="en-US" altLang="ja-JP" sz="1200" dirty="0">
                <a:latin typeface="Meiryo UI" panose="020B0604030504040204" pitchFamily="50" charset="-128"/>
                <a:ea typeface="Meiryo UI" panose="020B0604030504040204" pitchFamily="50" charset="-128"/>
              </a:rPr>
              <a:t>10</a:t>
            </a:r>
            <a:r>
              <a:rPr kumimoji="1" lang="ja-JP" altLang="en-US" sz="1200" dirty="0">
                <a:latin typeface="Meiryo UI" panose="020B0604030504040204" pitchFamily="50" charset="-128"/>
                <a:ea typeface="Meiryo UI" panose="020B0604030504040204" pitchFamily="50" charset="-128"/>
              </a:rPr>
              <a:t>　カイ</a:t>
            </a:r>
          </a:p>
        </p:txBody>
      </p:sp>
      <p:sp>
        <p:nvSpPr>
          <p:cNvPr id="51" name="テキスト ボックス 50">
            <a:extLst>
              <a:ext uri="{FF2B5EF4-FFF2-40B4-BE49-F238E27FC236}">
                <a16:creationId xmlns:a16="http://schemas.microsoft.com/office/drawing/2014/main" id="{4435F836-24BF-491B-BB96-E94C64CA3E01}"/>
              </a:ext>
            </a:extLst>
          </p:cNvPr>
          <p:cNvSpPr txBox="1"/>
          <p:nvPr/>
        </p:nvSpPr>
        <p:spPr>
          <a:xfrm>
            <a:off x="8348365" y="231752"/>
            <a:ext cx="3183953" cy="600164"/>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明治</a:t>
            </a:r>
            <a:r>
              <a:rPr lang="en-US" altLang="ja-JP" sz="1100" dirty="0">
                <a:latin typeface="Meiryo UI" panose="020B0604030504040204" pitchFamily="50" charset="-128"/>
                <a:ea typeface="Meiryo UI" panose="020B0604030504040204" pitchFamily="50" charset="-128"/>
              </a:rPr>
              <a:t>34</a:t>
            </a:r>
            <a:r>
              <a:rPr lang="ja-JP" altLang="en-US" sz="1100" dirty="0">
                <a:latin typeface="Meiryo UI" panose="020B0604030504040204" pitchFamily="50" charset="-128"/>
                <a:ea typeface="Meiryo UI" panose="020B0604030504040204" pitchFamily="50" charset="-128"/>
              </a:rPr>
              <a:t>年下半期の上海支店における電信発着数</a:t>
            </a:r>
            <a:endParaRPr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●出電：</a:t>
            </a:r>
            <a:r>
              <a:rPr kumimoji="1" lang="en-US" altLang="ja-JP" sz="1100" dirty="0">
                <a:latin typeface="Meiryo UI" panose="020B0604030504040204" pitchFamily="50" charset="-128"/>
                <a:ea typeface="Meiryo UI" panose="020B0604030504040204" pitchFamily="50" charset="-128"/>
              </a:rPr>
              <a:t>2,683</a:t>
            </a:r>
          </a:p>
          <a:p>
            <a:r>
              <a:rPr lang="ja-JP" altLang="en-US" sz="1100" dirty="0">
                <a:latin typeface="Meiryo UI" panose="020B0604030504040204" pitchFamily="50" charset="-128"/>
                <a:ea typeface="Meiryo UI" panose="020B0604030504040204" pitchFamily="50" charset="-128"/>
              </a:rPr>
              <a:t>〇来電：</a:t>
            </a:r>
            <a:r>
              <a:rPr lang="en-US" altLang="ja-JP" sz="1100" dirty="0">
                <a:latin typeface="Meiryo UI" panose="020B0604030504040204" pitchFamily="50" charset="-128"/>
                <a:ea typeface="Meiryo UI" panose="020B0604030504040204" pitchFamily="50" charset="-128"/>
              </a:rPr>
              <a:t>2,574</a:t>
            </a:r>
            <a:endParaRPr kumimoji="1" lang="ja-JP" altLang="en-US" sz="1100" dirty="0">
              <a:latin typeface="Meiryo UI" panose="020B0604030504040204" pitchFamily="50" charset="-128"/>
              <a:ea typeface="Meiryo UI" panose="020B0604030504040204" pitchFamily="50" charset="-128"/>
            </a:endParaRPr>
          </a:p>
        </p:txBody>
      </p:sp>
      <p:cxnSp>
        <p:nvCxnSpPr>
          <p:cNvPr id="29" name="直線矢印コネクタ 28">
            <a:extLst>
              <a:ext uri="{FF2B5EF4-FFF2-40B4-BE49-F238E27FC236}">
                <a16:creationId xmlns:a16="http://schemas.microsoft.com/office/drawing/2014/main" id="{79421EA0-4DF9-4A12-A805-F37DFDF85A40}"/>
              </a:ext>
            </a:extLst>
          </p:cNvPr>
          <p:cNvCxnSpPr>
            <a:endCxn id="28" idx="0"/>
          </p:cNvCxnSpPr>
          <p:nvPr/>
        </p:nvCxnSpPr>
        <p:spPr>
          <a:xfrm>
            <a:off x="8745151" y="831916"/>
            <a:ext cx="1" cy="543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AE148D56-FBF5-436C-BE3F-67F418FC5240}"/>
              </a:ext>
            </a:extLst>
          </p:cNvPr>
          <p:cNvSpPr txBox="1"/>
          <p:nvPr/>
        </p:nvSpPr>
        <p:spPr>
          <a:xfrm>
            <a:off x="2591452" y="6277518"/>
            <a:ext cx="6944191" cy="369332"/>
          </a:xfrm>
          <a:prstGeom prst="rect">
            <a:avLst/>
          </a:prstGeom>
          <a:noFill/>
        </p:spPr>
        <p:txBody>
          <a:bodyPr wrap="square" rtlCol="0">
            <a:spAutoFit/>
          </a:bodyPr>
          <a:lstStyle/>
          <a:p>
            <a:pPr algn="ct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参照資料：平井岳哉　</a:t>
            </a:r>
            <a:r>
              <a:rPr lang="en-US" altLang="ja-JP" sz="1000" dirty="0">
                <a:latin typeface="Meiryo UI" panose="020B0604030504040204" pitchFamily="50" charset="-128"/>
                <a:ea typeface="Meiryo UI" panose="020B0604030504040204" pitchFamily="50" charset="-128"/>
              </a:rPr>
              <a:t>2014</a:t>
            </a:r>
            <a:r>
              <a:rPr lang="ja-JP" altLang="en-US" sz="1000" dirty="0">
                <a:latin typeface="Meiryo UI" panose="020B0604030504040204" pitchFamily="50" charset="-128"/>
                <a:ea typeface="Meiryo UI" panose="020B0604030504040204" pitchFamily="50" charset="-128"/>
              </a:rPr>
              <a:t>年　</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三井物産における電信利用</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https://dokkyo.repo.nii.ac.jp/?action=repository_action_common_download&amp;item_id=263&amp;item_no=1&amp;attribute_id=22&amp;file_no=1</a:t>
            </a:r>
            <a:endParaRPr kumimoji="1" lang="ja-JP" altLang="en-US" sz="1050" dirty="0">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464961E4-0B2E-4365-B7BF-FF1516479318}"/>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2" name="四角形: 角を丸くする 1">
            <a:extLst>
              <a:ext uri="{FF2B5EF4-FFF2-40B4-BE49-F238E27FC236}">
                <a16:creationId xmlns:a16="http://schemas.microsoft.com/office/drawing/2014/main" id="{875116DA-65A5-84DC-3F69-BF2AFB7F4E95}"/>
              </a:ext>
            </a:extLst>
          </p:cNvPr>
          <p:cNvSpPr/>
          <p:nvPr/>
        </p:nvSpPr>
        <p:spPr>
          <a:xfrm>
            <a:off x="349858" y="119270"/>
            <a:ext cx="1423284" cy="732520"/>
          </a:xfrm>
          <a:custGeom>
            <a:avLst/>
            <a:gdLst>
              <a:gd name="connsiteX0" fmla="*/ 0 w 1423284"/>
              <a:gd name="connsiteY0" fmla="*/ 122089 h 732520"/>
              <a:gd name="connsiteX1" fmla="*/ 122089 w 1423284"/>
              <a:gd name="connsiteY1" fmla="*/ 0 h 732520"/>
              <a:gd name="connsiteX2" fmla="*/ 676269 w 1423284"/>
              <a:gd name="connsiteY2" fmla="*/ 0 h 732520"/>
              <a:gd name="connsiteX3" fmla="*/ 1301195 w 1423284"/>
              <a:gd name="connsiteY3" fmla="*/ 0 h 732520"/>
              <a:gd name="connsiteX4" fmla="*/ 1423284 w 1423284"/>
              <a:gd name="connsiteY4" fmla="*/ 122089 h 732520"/>
              <a:gd name="connsiteX5" fmla="*/ 1423284 w 1423284"/>
              <a:gd name="connsiteY5" fmla="*/ 610431 h 732520"/>
              <a:gd name="connsiteX6" fmla="*/ 1301195 w 1423284"/>
              <a:gd name="connsiteY6" fmla="*/ 732520 h 732520"/>
              <a:gd name="connsiteX7" fmla="*/ 688060 w 1423284"/>
              <a:gd name="connsiteY7" fmla="*/ 732520 h 732520"/>
              <a:gd name="connsiteX8" fmla="*/ 122089 w 1423284"/>
              <a:gd name="connsiteY8" fmla="*/ 732520 h 732520"/>
              <a:gd name="connsiteX9" fmla="*/ 0 w 1423284"/>
              <a:gd name="connsiteY9" fmla="*/ 610431 h 732520"/>
              <a:gd name="connsiteX10" fmla="*/ 0 w 1423284"/>
              <a:gd name="connsiteY10" fmla="*/ 122089 h 73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3284" h="732520" fill="none" extrusionOk="0">
                <a:moveTo>
                  <a:pt x="0" y="122089"/>
                </a:moveTo>
                <a:cubicBezTo>
                  <a:pt x="-13743" y="65743"/>
                  <a:pt x="56608" y="11472"/>
                  <a:pt x="122089" y="0"/>
                </a:cubicBezTo>
                <a:cubicBezTo>
                  <a:pt x="359868" y="-45784"/>
                  <a:pt x="405157" y="34689"/>
                  <a:pt x="676269" y="0"/>
                </a:cubicBezTo>
                <a:cubicBezTo>
                  <a:pt x="947381" y="-34689"/>
                  <a:pt x="1154637" y="48003"/>
                  <a:pt x="1301195" y="0"/>
                </a:cubicBezTo>
                <a:cubicBezTo>
                  <a:pt x="1367558" y="1129"/>
                  <a:pt x="1421189" y="69763"/>
                  <a:pt x="1423284" y="122089"/>
                </a:cubicBezTo>
                <a:cubicBezTo>
                  <a:pt x="1433296" y="346526"/>
                  <a:pt x="1387162" y="443806"/>
                  <a:pt x="1423284" y="610431"/>
                </a:cubicBezTo>
                <a:cubicBezTo>
                  <a:pt x="1412180" y="687102"/>
                  <a:pt x="1365069" y="728243"/>
                  <a:pt x="1301195" y="732520"/>
                </a:cubicBezTo>
                <a:cubicBezTo>
                  <a:pt x="1052529" y="773429"/>
                  <a:pt x="914143" y="664440"/>
                  <a:pt x="688060" y="732520"/>
                </a:cubicBezTo>
                <a:cubicBezTo>
                  <a:pt x="461978" y="800600"/>
                  <a:pt x="336444" y="715432"/>
                  <a:pt x="122089" y="732520"/>
                </a:cubicBezTo>
                <a:cubicBezTo>
                  <a:pt x="60167" y="731023"/>
                  <a:pt x="-1225" y="689158"/>
                  <a:pt x="0" y="610431"/>
                </a:cubicBezTo>
                <a:cubicBezTo>
                  <a:pt x="-24409" y="496233"/>
                  <a:pt x="7415" y="250195"/>
                  <a:pt x="0" y="122089"/>
                </a:cubicBezTo>
                <a:close/>
              </a:path>
              <a:path w="1423284" h="732520" stroke="0" extrusionOk="0">
                <a:moveTo>
                  <a:pt x="0" y="122089"/>
                </a:moveTo>
                <a:cubicBezTo>
                  <a:pt x="8226" y="47462"/>
                  <a:pt x="36251" y="-4653"/>
                  <a:pt x="122089" y="0"/>
                </a:cubicBezTo>
                <a:cubicBezTo>
                  <a:pt x="340556" y="-52816"/>
                  <a:pt x="468886" y="39663"/>
                  <a:pt x="676269" y="0"/>
                </a:cubicBezTo>
                <a:cubicBezTo>
                  <a:pt x="883652" y="-39663"/>
                  <a:pt x="1073261" y="11382"/>
                  <a:pt x="1301195" y="0"/>
                </a:cubicBezTo>
                <a:cubicBezTo>
                  <a:pt x="1351319" y="8888"/>
                  <a:pt x="1415181" y="60598"/>
                  <a:pt x="1423284" y="122089"/>
                </a:cubicBezTo>
                <a:cubicBezTo>
                  <a:pt x="1436559" y="302621"/>
                  <a:pt x="1376180" y="491193"/>
                  <a:pt x="1423284" y="610431"/>
                </a:cubicBezTo>
                <a:cubicBezTo>
                  <a:pt x="1417764" y="685255"/>
                  <a:pt x="1356618" y="717974"/>
                  <a:pt x="1301195" y="732520"/>
                </a:cubicBezTo>
                <a:cubicBezTo>
                  <a:pt x="1097854" y="738560"/>
                  <a:pt x="952158" y="670676"/>
                  <a:pt x="711642" y="732520"/>
                </a:cubicBezTo>
                <a:cubicBezTo>
                  <a:pt x="471126" y="794364"/>
                  <a:pt x="305472" y="712617"/>
                  <a:pt x="122089" y="732520"/>
                </a:cubicBezTo>
                <a:cubicBezTo>
                  <a:pt x="59248" y="718850"/>
                  <a:pt x="-5749" y="684826"/>
                  <a:pt x="0" y="610431"/>
                </a:cubicBezTo>
                <a:cubicBezTo>
                  <a:pt x="-40424" y="371612"/>
                  <a:pt x="47230" y="352700"/>
                  <a:pt x="0" y="122089"/>
                </a:cubicBezTo>
                <a:close/>
              </a:path>
            </a:pathLst>
          </a:custGeom>
          <a:ln>
            <a:extLst>
              <a:ext uri="{C807C97D-BFC1-408E-A445-0C87EB9F89A2}">
                <ask:lineSketchStyleProps xmlns:ask="http://schemas.microsoft.com/office/drawing/2018/sketchyshapes" sd="1825056982">
                  <a:prstGeom prst="roundRect">
                    <a:avLst/>
                  </a:prstGeom>
                  <ask:type>
                    <ask:lineSketchScribble/>
                  </ask:type>
                </ask:lineSketchStyleProps>
              </a:ext>
            </a:extLs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4000" dirty="0">
                <a:solidFill>
                  <a:schemeClr val="tx1"/>
                </a:solidFill>
              </a:rPr>
              <a:t>参考</a:t>
            </a:r>
          </a:p>
        </p:txBody>
      </p:sp>
    </p:spTree>
    <p:extLst>
      <p:ext uri="{BB962C8B-B14F-4D97-AF65-F5344CB8AC3E}">
        <p14:creationId xmlns:p14="http://schemas.microsoft.com/office/powerpoint/2010/main" val="139243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画像">
            <a:extLst>
              <a:ext uri="{FF2B5EF4-FFF2-40B4-BE49-F238E27FC236}">
                <a16:creationId xmlns:a16="http://schemas.microsoft.com/office/drawing/2014/main" id="{05C4DC7E-9F38-0DC4-656B-6BA9206735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5569" y="957473"/>
            <a:ext cx="4546284" cy="5568456"/>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8E3DBD47-0AD9-5305-C5A9-3F01A6DE11C9}"/>
              </a:ext>
            </a:extLst>
          </p:cNvPr>
          <p:cNvPicPr>
            <a:picLocks noChangeAspect="1"/>
          </p:cNvPicPr>
          <p:nvPr/>
        </p:nvPicPr>
        <p:blipFill>
          <a:blip r:embed="rId3"/>
          <a:stretch>
            <a:fillRect/>
          </a:stretch>
        </p:blipFill>
        <p:spPr>
          <a:xfrm>
            <a:off x="0" y="0"/>
            <a:ext cx="7508194" cy="6858000"/>
          </a:xfrm>
          <a:prstGeom prst="rect">
            <a:avLst/>
          </a:prstGeom>
        </p:spPr>
      </p:pic>
      <p:sp>
        <p:nvSpPr>
          <p:cNvPr id="11" name="テキスト ボックス 10">
            <a:extLst>
              <a:ext uri="{FF2B5EF4-FFF2-40B4-BE49-F238E27FC236}">
                <a16:creationId xmlns:a16="http://schemas.microsoft.com/office/drawing/2014/main" id="{1F8E3A53-20F3-C2D2-B6A2-B139B3A38172}"/>
              </a:ext>
            </a:extLst>
          </p:cNvPr>
          <p:cNvSpPr txBox="1"/>
          <p:nvPr/>
        </p:nvSpPr>
        <p:spPr>
          <a:xfrm>
            <a:off x="7575569" y="36743"/>
            <a:ext cx="4616431" cy="954107"/>
          </a:xfrm>
          <a:prstGeom prst="rect">
            <a:avLst/>
          </a:prstGeom>
          <a:noFill/>
        </p:spPr>
        <p:txBody>
          <a:bodyPr wrap="square" rtlCol="0">
            <a:spAutoFit/>
          </a:bodyPr>
          <a:lstStyle/>
          <a:p>
            <a:pPr algn="ctr"/>
            <a:r>
              <a:rPr kumimoji="1" lang="ja-JP" altLang="en-US" sz="2800" dirty="0">
                <a:latin typeface="UD デジタル 教科書体 NK-B" panose="02020700000000000000" pitchFamily="18" charset="-128"/>
                <a:ea typeface="UD デジタル 教科書体 NK-B" panose="02020700000000000000" pitchFamily="18" charset="-128"/>
              </a:rPr>
              <a:t>毎度、ご参加頂き、</a:t>
            </a:r>
            <a:endParaRPr kumimoji="1" lang="en-US" altLang="ja-JP" sz="2800" dirty="0">
              <a:latin typeface="UD デジタル 教科書体 NK-B" panose="02020700000000000000" pitchFamily="18" charset="-128"/>
              <a:ea typeface="UD デジタル 教科書体 NK-B" panose="02020700000000000000" pitchFamily="18" charset="-128"/>
            </a:endParaRPr>
          </a:p>
          <a:p>
            <a:pPr algn="ctr"/>
            <a:r>
              <a:rPr kumimoji="1" lang="ja-JP" altLang="en-US" sz="2800" dirty="0">
                <a:latin typeface="UD デジタル 教科書体 NK-B" panose="02020700000000000000" pitchFamily="18" charset="-128"/>
                <a:ea typeface="UD デジタル 教科書体 NK-B" panose="02020700000000000000" pitchFamily="18" charset="-128"/>
              </a:rPr>
              <a:t>有難う御座います！</a:t>
            </a:r>
          </a:p>
        </p:txBody>
      </p:sp>
      <p:pic>
        <p:nvPicPr>
          <p:cNvPr id="12" name="Picture 2" descr="吹き矢を吹く忍者のイラスト">
            <a:extLst>
              <a:ext uri="{FF2B5EF4-FFF2-40B4-BE49-F238E27FC236}">
                <a16:creationId xmlns:a16="http://schemas.microsoft.com/office/drawing/2014/main" id="{3FEC90B4-6010-4E24-DF76-FB60160F4E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569472">
            <a:off x="7730220" y="5835214"/>
            <a:ext cx="950282" cy="95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207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A8952B24-C5AA-9AAC-466F-627FA5699773}"/>
              </a:ext>
            </a:extLst>
          </p:cNvPr>
          <p:cNvPicPr>
            <a:picLocks noChangeAspect="1"/>
          </p:cNvPicPr>
          <p:nvPr/>
        </p:nvPicPr>
        <p:blipFill>
          <a:blip r:embed="rId2"/>
          <a:stretch>
            <a:fillRect/>
          </a:stretch>
        </p:blipFill>
        <p:spPr>
          <a:xfrm>
            <a:off x="5139162" y="2980441"/>
            <a:ext cx="5270929" cy="3587611"/>
          </a:xfrm>
          <a:prstGeom prst="rect">
            <a:avLst/>
          </a:prstGeom>
        </p:spPr>
      </p:pic>
      <p:pic>
        <p:nvPicPr>
          <p:cNvPr id="4100" name="Picture 4" descr="奉天会戦　史上最大の戦い【天才・乃木大将が日本軍を救う】">
            <a:extLst>
              <a:ext uri="{FF2B5EF4-FFF2-40B4-BE49-F238E27FC236}">
                <a16:creationId xmlns:a16="http://schemas.microsoft.com/office/drawing/2014/main" id="{B9402F7F-1CC4-5CDF-FB87-963068497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89" y="455503"/>
            <a:ext cx="4446267" cy="2501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481A8088-5E94-4A52-A010-3AA1D9077CA1}"/>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3" name="テキスト ボックス 2">
            <a:extLst>
              <a:ext uri="{FF2B5EF4-FFF2-40B4-BE49-F238E27FC236}">
                <a16:creationId xmlns:a16="http://schemas.microsoft.com/office/drawing/2014/main" id="{0F09F5C6-9A03-342C-5E01-FE8D9D9B087B}"/>
              </a:ext>
            </a:extLst>
          </p:cNvPr>
          <p:cNvSpPr txBox="1"/>
          <p:nvPr/>
        </p:nvSpPr>
        <p:spPr>
          <a:xfrm>
            <a:off x="1430038" y="2890902"/>
            <a:ext cx="1585519" cy="261610"/>
          </a:xfrm>
          <a:prstGeom prst="rect">
            <a:avLst/>
          </a:prstGeom>
          <a:noFill/>
        </p:spPr>
        <p:txBody>
          <a:bodyPr wrap="square" rtlCol="0">
            <a:spAutoFit/>
          </a:bodyPr>
          <a:lstStyle/>
          <a:p>
            <a:pPr algn="ctr"/>
            <a:r>
              <a:rPr kumimoji="1" lang="en-US" altLang="ja-JP" sz="1100" dirty="0" err="1">
                <a:latin typeface="BIZ UDPゴシック" panose="020B0400000000000000" pitchFamily="50" charset="-128"/>
                <a:ea typeface="BIZ UDPゴシック" panose="020B0400000000000000" pitchFamily="50" charset="-128"/>
              </a:rPr>
              <a:t>Youtbe</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5" name="正方形/長方形 4">
            <a:extLst>
              <a:ext uri="{FF2B5EF4-FFF2-40B4-BE49-F238E27FC236}">
                <a16:creationId xmlns:a16="http://schemas.microsoft.com/office/drawing/2014/main" id="{AF882B28-58CA-90C6-8CEF-95F762A2BBDD}"/>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奉天会戦＠死力を尽くした最大の陸戦</a:t>
            </a:r>
          </a:p>
        </p:txBody>
      </p:sp>
      <p:pic>
        <p:nvPicPr>
          <p:cNvPr id="4098" name="Picture 2" descr="奉天会戦 布陣図">
            <a:extLst>
              <a:ext uri="{FF2B5EF4-FFF2-40B4-BE49-F238E27FC236}">
                <a16:creationId xmlns:a16="http://schemas.microsoft.com/office/drawing/2014/main" id="{4AF46B90-0CE2-6232-D2DE-8FB23F857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89" y="3127924"/>
            <a:ext cx="4446267" cy="3334701"/>
          </a:xfrm>
          <a:prstGeom prst="rect">
            <a:avLst/>
          </a:prstGeom>
          <a:noFill/>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114AC979-F747-722C-9911-A54465302C7A}"/>
              </a:ext>
            </a:extLst>
          </p:cNvPr>
          <p:cNvSpPr/>
          <p:nvPr/>
        </p:nvSpPr>
        <p:spPr>
          <a:xfrm>
            <a:off x="4602200" y="3795259"/>
            <a:ext cx="743523" cy="19757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06" name="Picture 10" descr="奉天会戦にて死す 3月6日 : 夏丸シルバーひとりごち">
            <a:extLst>
              <a:ext uri="{FF2B5EF4-FFF2-40B4-BE49-F238E27FC236}">
                <a16:creationId xmlns:a16="http://schemas.microsoft.com/office/drawing/2014/main" id="{51F9363F-11BD-922A-455D-34C0F379F2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2845" y="659494"/>
            <a:ext cx="7465866" cy="228953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B6C56B50-CF25-76E3-B2EA-449F7DA07BE8}"/>
              </a:ext>
            </a:extLst>
          </p:cNvPr>
          <p:cNvSpPr txBox="1"/>
          <p:nvPr/>
        </p:nvSpPr>
        <p:spPr>
          <a:xfrm>
            <a:off x="6882489" y="465541"/>
            <a:ext cx="2769733" cy="230832"/>
          </a:xfrm>
          <a:prstGeom prst="rect">
            <a:avLst/>
          </a:prstGeom>
          <a:noFill/>
        </p:spPr>
        <p:txBody>
          <a:bodyPr wrap="square">
            <a:spAutoFit/>
          </a:bodyPr>
          <a:lstStyle/>
          <a:p>
            <a:pPr algn="ctr"/>
            <a:r>
              <a:rPr lang="en-US" altLang="ja-JP" sz="900" dirty="0"/>
              <a:t>https://natsuman.exblog.jp/10837135/</a:t>
            </a:r>
            <a:endParaRPr lang="ja-JP" altLang="en-US" sz="900" dirty="0"/>
          </a:p>
        </p:txBody>
      </p:sp>
      <p:pic>
        <p:nvPicPr>
          <p:cNvPr id="4112" name="Picture 16">
            <a:extLst>
              <a:ext uri="{FF2B5EF4-FFF2-40B4-BE49-F238E27FC236}">
                <a16:creationId xmlns:a16="http://schemas.microsoft.com/office/drawing/2014/main" id="{CB4A54C4-A898-06A5-BC04-8518EB1A74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16684" y="2890902"/>
            <a:ext cx="1537288" cy="2355752"/>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6B5BD0F2-09ED-7055-7AA3-A7039ACAC189}"/>
              </a:ext>
            </a:extLst>
          </p:cNvPr>
          <p:cNvSpPr txBox="1"/>
          <p:nvPr/>
        </p:nvSpPr>
        <p:spPr>
          <a:xfrm>
            <a:off x="10547299" y="5246654"/>
            <a:ext cx="1506673" cy="1384995"/>
          </a:xfrm>
          <a:prstGeom prst="rect">
            <a:avLst/>
          </a:prstGeom>
          <a:noFill/>
        </p:spPr>
        <p:txBody>
          <a:bodyPr wrap="square" rtlCol="0">
            <a:spAutoFit/>
          </a:bodyPr>
          <a:lstStyle/>
          <a:p>
            <a:r>
              <a:rPr lang="ja-JP" altLang="en-US" sz="1200" dirty="0">
                <a:latin typeface="BIZ UDPゴシック" panose="020B0400000000000000" pitchFamily="50" charset="-128"/>
                <a:ea typeface="BIZ UDPゴシック" panose="020B0400000000000000" pitchFamily="50" charset="-128"/>
              </a:rPr>
              <a:t>カール</a:t>
            </a:r>
            <a:r>
              <a:rPr kumimoji="1" lang="ja-JP" altLang="en-US" sz="1200" dirty="0">
                <a:latin typeface="BIZ UDPゴシック" panose="020B0400000000000000" pitchFamily="50" charset="-128"/>
                <a:ea typeface="BIZ UDPゴシック" panose="020B0400000000000000" pitchFamily="50" charset="-128"/>
              </a:rPr>
              <a:t>・グスタフ・マンネルヘイム（右）は、奉天会戦にコサック兵を率いて参戦。</a:t>
            </a:r>
            <a:endParaRPr kumimoji="1" lang="en-US" altLang="ja-JP" sz="1200" dirty="0">
              <a:latin typeface="BIZ UDPゴシック" panose="020B0400000000000000" pitchFamily="50" charset="-128"/>
              <a:ea typeface="BIZ UDPゴシック" panose="020B0400000000000000" pitchFamily="50" charset="-128"/>
            </a:endParaRPr>
          </a:p>
          <a:p>
            <a:r>
              <a:rPr lang="ja-JP" altLang="en-US" sz="1200" dirty="0">
                <a:latin typeface="BIZ UDPゴシック" panose="020B0400000000000000" pitchFamily="50" charset="-128"/>
                <a:ea typeface="BIZ UDPゴシック" panose="020B0400000000000000" pitchFamily="50" charset="-128"/>
              </a:rPr>
              <a:t>日露戦争後に大佐に昇進。後にフィンランド軍最高司令官。</a:t>
            </a:r>
            <a:endParaRPr lang="en-US" altLang="ja-JP" sz="12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08148314-0566-8416-B27A-330BEF8F04C5}"/>
              </a:ext>
            </a:extLst>
          </p:cNvPr>
          <p:cNvSpPr txBox="1"/>
          <p:nvPr/>
        </p:nvSpPr>
        <p:spPr>
          <a:xfrm>
            <a:off x="7421374" y="3277725"/>
            <a:ext cx="2641600" cy="830997"/>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奉天会戦の終盤</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日本軍の勝利！</a:t>
            </a: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597676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AF882B28-58CA-90C6-8CEF-95F762A2BBDD}"/>
              </a:ext>
            </a:extLst>
          </p:cNvPr>
          <p:cNvSpPr/>
          <p:nvPr/>
        </p:nvSpPr>
        <p:spPr>
          <a:xfrm>
            <a:off x="0" y="11090"/>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カール・グスタフ・マンネルハイム</a:t>
            </a:r>
          </a:p>
        </p:txBody>
      </p:sp>
      <p:pic>
        <p:nvPicPr>
          <p:cNvPr id="2" name="Picture 6" descr="ロシア革命で難民となり中国に逃れた白系ロシア人たちの物語 | クーリエ・ジャポン">
            <a:extLst>
              <a:ext uri="{FF2B5EF4-FFF2-40B4-BE49-F238E27FC236}">
                <a16:creationId xmlns:a16="http://schemas.microsoft.com/office/drawing/2014/main" id="{370937A5-EFA2-9557-567D-FBEA288E36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9840" y="2648316"/>
            <a:ext cx="3106762" cy="2746309"/>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3135BB8C-3DA8-2727-83B3-3149F59E7014}"/>
              </a:ext>
            </a:extLst>
          </p:cNvPr>
          <p:cNvSpPr txBox="1"/>
          <p:nvPr/>
        </p:nvSpPr>
        <p:spPr>
          <a:xfrm>
            <a:off x="8233055" y="5369582"/>
            <a:ext cx="3958945" cy="1477328"/>
          </a:xfrm>
          <a:prstGeom prst="rect">
            <a:avLst/>
          </a:prstGeom>
          <a:noFill/>
        </p:spPr>
        <p:txBody>
          <a:bodyPr wrap="square">
            <a:spAutoFit/>
          </a:bodyPr>
          <a:lstStyle/>
          <a:p>
            <a:r>
              <a:rPr lang="ja-JP" altLang="en-US" dirty="0"/>
              <a:t>マンネルヘイムは、上記の皇帝一家の写真を最後まで大事にしていた。皇帝一家には最後まで忠義を感じていたといわれる。ソビエトとは戦ったが、ロシアを嫌いではなかった。</a:t>
            </a:r>
          </a:p>
        </p:txBody>
      </p:sp>
      <p:pic>
        <p:nvPicPr>
          <p:cNvPr id="11266" name="Picture 2" descr="undefined">
            <a:extLst>
              <a:ext uri="{FF2B5EF4-FFF2-40B4-BE49-F238E27FC236}">
                <a16:creationId xmlns:a16="http://schemas.microsoft.com/office/drawing/2014/main" id="{E4459E36-57B8-47C3-0BF7-E034273D0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365" y="616507"/>
            <a:ext cx="2135066" cy="2980637"/>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1B4CE94-3FA4-5F50-C0D0-3FA62E53CC8F}"/>
              </a:ext>
            </a:extLst>
          </p:cNvPr>
          <p:cNvSpPr txBox="1"/>
          <p:nvPr/>
        </p:nvSpPr>
        <p:spPr>
          <a:xfrm>
            <a:off x="107950" y="3597144"/>
            <a:ext cx="2353896" cy="1169551"/>
          </a:xfrm>
          <a:prstGeom prst="rect">
            <a:avLst/>
          </a:prstGeom>
          <a:noFill/>
        </p:spPr>
        <p:txBody>
          <a:bodyPr wrap="square">
            <a:spAutoFit/>
          </a:bodyPr>
          <a:lstStyle/>
          <a:p>
            <a:r>
              <a:rPr lang="ja-JP" altLang="en-US" sz="1400" b="0" i="0" dirty="0">
                <a:solidFill>
                  <a:srgbClr val="202122"/>
                </a:solidFill>
                <a:effectLst/>
                <a:latin typeface="BIZ UDPゴシック" panose="020B0400000000000000" pitchFamily="50" charset="-128"/>
                <a:ea typeface="BIZ UDPゴシック" panose="020B0400000000000000" pitchFamily="50" charset="-128"/>
              </a:rPr>
              <a:t>日露戦争・奉天会戦時には、</a:t>
            </a:r>
            <a:endParaRPr lang="en-US" altLang="ja-JP" sz="1400" b="0" i="0" dirty="0">
              <a:solidFill>
                <a:srgbClr val="202122"/>
              </a:solidFill>
              <a:effectLst/>
              <a:latin typeface="BIZ UDPゴシック" panose="020B0400000000000000" pitchFamily="50" charset="-128"/>
              <a:ea typeface="BIZ UDPゴシック" panose="020B0400000000000000" pitchFamily="50" charset="-128"/>
            </a:endParaRPr>
          </a:p>
          <a:p>
            <a:r>
              <a:rPr lang="ja-JP" altLang="en-US" sz="1400" b="0" i="0" dirty="0">
                <a:solidFill>
                  <a:srgbClr val="202122"/>
                </a:solidFill>
                <a:effectLst/>
                <a:latin typeface="BIZ UDPゴシック" panose="020B0400000000000000" pitchFamily="50" charset="-128"/>
                <a:ea typeface="BIZ UDPゴシック" panose="020B0400000000000000" pitchFamily="50" charset="-128"/>
              </a:rPr>
              <a:t>第</a:t>
            </a:r>
            <a:r>
              <a:rPr lang="en-US" altLang="ja-JP" sz="1400" b="0" i="0" dirty="0">
                <a:solidFill>
                  <a:srgbClr val="202122"/>
                </a:solidFill>
                <a:effectLst/>
                <a:latin typeface="BIZ UDPゴシック" panose="020B0400000000000000" pitchFamily="50" charset="-128"/>
                <a:ea typeface="BIZ UDPゴシック" panose="020B0400000000000000" pitchFamily="50" charset="-128"/>
              </a:rPr>
              <a:t>52</a:t>
            </a:r>
            <a:r>
              <a:rPr lang="ja-JP" altLang="en-US" sz="1400" b="0" i="0" dirty="0">
                <a:solidFill>
                  <a:srgbClr val="202122"/>
                </a:solidFill>
                <a:effectLst/>
                <a:latin typeface="BIZ UDPゴシック" panose="020B0400000000000000" pitchFamily="50" charset="-128"/>
                <a:ea typeface="BIZ UDPゴシック" panose="020B0400000000000000" pitchFamily="50" charset="-128"/>
              </a:rPr>
              <a:t>ネージン竜騎兵連隊に所属し参戦。乃木希典の第三軍に肉薄する戦功をあげた。</a:t>
            </a:r>
            <a:endParaRPr lang="ja-JP" altLang="en-US" sz="1400" dirty="0">
              <a:latin typeface="BIZ UDPゴシック" panose="020B0400000000000000" pitchFamily="50" charset="-128"/>
              <a:ea typeface="BIZ UDPゴシック" panose="020B0400000000000000" pitchFamily="50" charset="-128"/>
            </a:endParaRPr>
          </a:p>
        </p:txBody>
      </p:sp>
      <p:sp>
        <p:nvSpPr>
          <p:cNvPr id="16" name="テキスト ボックス 15">
            <a:extLst>
              <a:ext uri="{FF2B5EF4-FFF2-40B4-BE49-F238E27FC236}">
                <a16:creationId xmlns:a16="http://schemas.microsoft.com/office/drawing/2014/main" id="{7C95EA0F-A459-1333-4BE6-C00530477DFA}"/>
              </a:ext>
            </a:extLst>
          </p:cNvPr>
          <p:cNvSpPr txBox="1"/>
          <p:nvPr/>
        </p:nvSpPr>
        <p:spPr>
          <a:xfrm>
            <a:off x="2461846" y="616507"/>
            <a:ext cx="9573846" cy="1938992"/>
          </a:xfrm>
          <a:prstGeom prst="rect">
            <a:avLst/>
          </a:prstGeom>
          <a:noFill/>
        </p:spPr>
        <p:txBody>
          <a:bodyPr wrap="square">
            <a:spAutoFit/>
          </a:bodyPr>
          <a:lstStyle/>
          <a:p>
            <a:r>
              <a:rPr lang="ja-JP" altLang="en-US" sz="2000" b="1" dirty="0"/>
              <a:t>カール・グスタフ・マンネルヘイム</a:t>
            </a:r>
            <a:r>
              <a:rPr lang="ja-JP" altLang="en-US" sz="2000" dirty="0"/>
              <a:t>（</a:t>
            </a:r>
            <a:r>
              <a:rPr lang="en-US" altLang="ja-JP" sz="2000" dirty="0"/>
              <a:t>Carl Gustaf Mannerheim: 1867-1951</a:t>
            </a:r>
            <a:r>
              <a:rPr lang="ja-JP" altLang="en-US" sz="2000" dirty="0"/>
              <a:t>）は、スウェーデン系フィンランド貴族の家に生まれた。</a:t>
            </a:r>
            <a:endParaRPr lang="en-US" altLang="ja-JP" sz="2000" dirty="0"/>
          </a:p>
          <a:p>
            <a:r>
              <a:rPr lang="ja-JP" altLang="en-US" sz="2000" dirty="0"/>
              <a:t>ロシア帝国軍のニコラエフスコエ騎兵学校に入校。卒業後は、シュバリエール近衛騎兵連隊に着任した。</a:t>
            </a:r>
            <a:r>
              <a:rPr lang="en-US" altLang="ja-JP" sz="2000" dirty="0"/>
              <a:t>1899</a:t>
            </a:r>
            <a:r>
              <a:rPr lang="ja-JP" altLang="en-US" sz="2000" dirty="0"/>
              <a:t>年にロシア皇帝ニコライ二世がフィンランドの自治を撤廃したが、ロシア帝国軍に残り、日露戦争の際には、奉天会戦に騎兵将校として参加した。</a:t>
            </a:r>
            <a:endParaRPr lang="en-US" altLang="ja-JP" sz="2000" dirty="0"/>
          </a:p>
          <a:p>
            <a:r>
              <a:rPr lang="ja-JP" altLang="en-US" sz="2000" dirty="0"/>
              <a:t>マンネルハイムは、ロシア皇帝への崇敬の念を終生持ち続けた。</a:t>
            </a:r>
          </a:p>
        </p:txBody>
      </p:sp>
      <p:pic>
        <p:nvPicPr>
          <p:cNvPr id="11268" name="Picture 4" descr="undefined">
            <a:extLst>
              <a:ext uri="{FF2B5EF4-FFF2-40B4-BE49-F238E27FC236}">
                <a16:creationId xmlns:a16="http://schemas.microsoft.com/office/drawing/2014/main" id="{57CDD4A5-2582-8D5A-4EBC-D01E8FF676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6907" y="2648316"/>
            <a:ext cx="5640980" cy="415145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Dalai_lama_13_2">
            <a:extLst>
              <a:ext uri="{FF2B5EF4-FFF2-40B4-BE49-F238E27FC236}">
                <a16:creationId xmlns:a16="http://schemas.microsoft.com/office/drawing/2014/main" id="{A8C90B4B-453F-FA2B-D6AB-97B39DF6AB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269" y="4766695"/>
            <a:ext cx="2196526" cy="1381981"/>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EAC49798-C1A3-4BA7-C876-5F92BA16C143}"/>
              </a:ext>
            </a:extLst>
          </p:cNvPr>
          <p:cNvSpPr txBox="1"/>
          <p:nvPr/>
        </p:nvSpPr>
        <p:spPr>
          <a:xfrm>
            <a:off x="74584" y="6151235"/>
            <a:ext cx="2353896" cy="523220"/>
          </a:xfrm>
          <a:prstGeom prst="rect">
            <a:avLst/>
          </a:prstGeom>
          <a:noFill/>
        </p:spPr>
        <p:txBody>
          <a:bodyPr wrap="square">
            <a:spAutoFit/>
          </a:bodyPr>
          <a:lstStyle/>
          <a:p>
            <a:r>
              <a:rPr lang="ja-JP" altLang="en-US" sz="1400" dirty="0">
                <a:latin typeface="BIZ UDPゴシック" panose="020B0400000000000000" pitchFamily="50" charset="-128"/>
                <a:ea typeface="BIZ UDPゴシック" panose="020B0400000000000000" pitchFamily="50" charset="-128"/>
              </a:rPr>
              <a:t>中央アジア探索では、ダライラマ１３世と謁見。</a:t>
            </a:r>
          </a:p>
        </p:txBody>
      </p:sp>
    </p:spTree>
    <p:extLst>
      <p:ext uri="{BB962C8B-B14F-4D97-AF65-F5344CB8AC3E}">
        <p14:creationId xmlns:p14="http://schemas.microsoft.com/office/powerpoint/2010/main" val="1174805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2312699-61DD-25AB-FC10-2CD8894E8337}"/>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第一次世界大戦～タンネンベルク殲滅戦～単独停戦・和平</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5122" name="Picture 2" descr="第一次世界大戦を簡単にわかりやすく解説【きっかけ・経過・影響をバッチリ理解できます】 | まなれきドットコム">
            <a:extLst>
              <a:ext uri="{FF2B5EF4-FFF2-40B4-BE49-F238E27FC236}">
                <a16:creationId xmlns:a16="http://schemas.microsoft.com/office/drawing/2014/main" id="{1F052115-01D8-6CC7-CF1D-7E3E1352E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0168" y="849087"/>
            <a:ext cx="8474528" cy="564968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6ADBFF1D-9A75-4D10-7001-288C1D876D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69" y="2975319"/>
            <a:ext cx="3115900" cy="1692972"/>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42FA6D33-967B-53FD-78A9-A9D296F84160}"/>
              </a:ext>
            </a:extLst>
          </p:cNvPr>
          <p:cNvSpPr txBox="1"/>
          <p:nvPr/>
        </p:nvSpPr>
        <p:spPr>
          <a:xfrm>
            <a:off x="212968" y="484186"/>
            <a:ext cx="3169104" cy="276999"/>
          </a:xfrm>
          <a:prstGeom prst="rect">
            <a:avLst/>
          </a:prstGeom>
          <a:no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ヒンデンブルクとルーデンドルフ</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5745EFAA-A4D4-7F59-62F6-8A3BF10000EA}"/>
              </a:ext>
            </a:extLst>
          </p:cNvPr>
          <p:cNvSpPr txBox="1"/>
          <p:nvPr/>
        </p:nvSpPr>
        <p:spPr>
          <a:xfrm>
            <a:off x="1293307" y="4668291"/>
            <a:ext cx="955221" cy="230832"/>
          </a:xfrm>
          <a:prstGeom prst="rect">
            <a:avLst/>
          </a:prstGeom>
          <a:noFill/>
        </p:spPr>
        <p:txBody>
          <a:bodyPr wrap="square" rtlCol="0">
            <a:spAutoFit/>
          </a:bodyPr>
          <a:lstStyle/>
          <a:p>
            <a:pPr algn="ctr"/>
            <a:r>
              <a:rPr kumimoji="1" lang="en-US" altLang="ja-JP" sz="900" dirty="0">
                <a:latin typeface="BIZ UDPゴシック" panose="020B0400000000000000" pitchFamily="50" charset="-128"/>
                <a:ea typeface="BIZ UDPゴシック" panose="020B0400000000000000" pitchFamily="50" charset="-128"/>
              </a:rPr>
              <a:t>Wikipedia</a:t>
            </a:r>
            <a:endParaRPr kumimoji="1" lang="ja-JP" altLang="en-US" sz="900" dirty="0">
              <a:latin typeface="BIZ UDPゴシック" panose="020B0400000000000000" pitchFamily="50" charset="-128"/>
              <a:ea typeface="BIZ UDPゴシック" panose="020B0400000000000000" pitchFamily="50" charset="-128"/>
            </a:endParaRPr>
          </a:p>
        </p:txBody>
      </p:sp>
      <p:pic>
        <p:nvPicPr>
          <p:cNvPr id="5130" name="Picture 10" descr="エーリヒ・ルーデンドルフ - Wikipedia">
            <a:extLst>
              <a:ext uri="{FF2B5EF4-FFF2-40B4-BE49-F238E27FC236}">
                <a16:creationId xmlns:a16="http://schemas.microsoft.com/office/drawing/2014/main" id="{0E1BD47A-F026-885D-4D20-ACD74BE5D8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68" y="728605"/>
            <a:ext cx="3115900" cy="218113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40688BE8-393D-3BCA-3AC5-9CA7776CE843}"/>
              </a:ext>
            </a:extLst>
          </p:cNvPr>
          <p:cNvSpPr txBox="1"/>
          <p:nvPr/>
        </p:nvSpPr>
        <p:spPr>
          <a:xfrm>
            <a:off x="305427" y="4870024"/>
            <a:ext cx="2930979" cy="1938992"/>
          </a:xfrm>
          <a:prstGeom prst="rect">
            <a:avLst/>
          </a:prstGeom>
          <a:solidFill>
            <a:schemeClr val="tx2">
              <a:lumMod val="20000"/>
              <a:lumOff val="80000"/>
            </a:schemeClr>
          </a:solid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ロシア軍の敗退</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ドイツと停戦・和平</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a:t>
            </a:r>
            <a:endParaRPr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ロマノフ王朝滅亡</a:t>
            </a:r>
            <a:endParaRPr lang="en-US" altLang="ja-JP" sz="2400"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ロシア革命</a:t>
            </a:r>
          </a:p>
        </p:txBody>
      </p:sp>
    </p:spTree>
    <p:extLst>
      <p:ext uri="{BB962C8B-B14F-4D97-AF65-F5344CB8AC3E}">
        <p14:creationId xmlns:p14="http://schemas.microsoft.com/office/powerpoint/2010/main" val="711735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2312699-61DD-25AB-FC10-2CD8894E8337}"/>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ロシア革命・ロマノフ王朝滅亡</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6146" name="Picture 2" descr="1917年 ロシアを変えた2つの革命の写真">
            <a:extLst>
              <a:ext uri="{FF2B5EF4-FFF2-40B4-BE49-F238E27FC236}">
                <a16:creationId xmlns:a16="http://schemas.microsoft.com/office/drawing/2014/main" id="{CE959441-3806-3BEE-CE66-4C3F3BD12E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37" y="732064"/>
            <a:ext cx="6096000" cy="323850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FD3DCC1E-A438-8700-DE89-03AEBD860E5A}"/>
              </a:ext>
            </a:extLst>
          </p:cNvPr>
          <p:cNvSpPr txBox="1"/>
          <p:nvPr/>
        </p:nvSpPr>
        <p:spPr>
          <a:xfrm>
            <a:off x="61235" y="3912389"/>
            <a:ext cx="6102802" cy="261610"/>
          </a:xfrm>
          <a:prstGeom prst="rect">
            <a:avLst/>
          </a:prstGeom>
          <a:noFill/>
        </p:spPr>
        <p:txBody>
          <a:bodyPr wrap="square">
            <a:spAutoFit/>
          </a:bodyPr>
          <a:lstStyle/>
          <a:p>
            <a:pPr algn="ctr"/>
            <a:r>
              <a:rPr lang="en-US" altLang="ja-JP" sz="1050" dirty="0">
                <a:latin typeface="BIZ UDPゴシック" panose="020B0400000000000000" pitchFamily="50" charset="-128"/>
                <a:ea typeface="BIZ UDPゴシック" panose="020B0400000000000000" pitchFamily="50" charset="-128"/>
              </a:rPr>
              <a:t>https://natgeotv.jp/tv/lineup/prgmtop/index/prgm_cd/2395</a:t>
            </a:r>
            <a:endParaRPr lang="ja-JP" altLang="en-US" sz="1050" dirty="0">
              <a:latin typeface="BIZ UDPゴシック" panose="020B0400000000000000" pitchFamily="50" charset="-128"/>
              <a:ea typeface="BIZ UDPゴシック" panose="020B0400000000000000" pitchFamily="50" charset="-128"/>
            </a:endParaRPr>
          </a:p>
        </p:txBody>
      </p:sp>
      <p:pic>
        <p:nvPicPr>
          <p:cNvPr id="6148" name="Picture 4" descr="ロシア革命100年､なぜこうも忘れられたのか 社会主義・共産主義運動は｢反革命｣になった | ヨーロッパ | 東洋経済オンライン">
            <a:extLst>
              <a:ext uri="{FF2B5EF4-FFF2-40B4-BE49-F238E27FC236}">
                <a16:creationId xmlns:a16="http://schemas.microsoft.com/office/drawing/2014/main" id="{39748674-1E99-E2C6-39A8-AF13F83C6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1124" y="732063"/>
            <a:ext cx="5783034" cy="3238499"/>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4D8E0B33-7CBE-8A59-0A89-A635349EF0EF}"/>
              </a:ext>
            </a:extLst>
          </p:cNvPr>
          <p:cNvSpPr txBox="1"/>
          <p:nvPr/>
        </p:nvSpPr>
        <p:spPr>
          <a:xfrm>
            <a:off x="8456840" y="3938578"/>
            <a:ext cx="1371601" cy="261610"/>
          </a:xfrm>
          <a:prstGeom prst="rect">
            <a:avLst/>
          </a:prstGeom>
          <a:noFill/>
        </p:spPr>
        <p:txBody>
          <a:bodyPr wrap="square">
            <a:spAutoFit/>
          </a:bodyPr>
          <a:lstStyle/>
          <a:p>
            <a:pPr algn="ctr"/>
            <a:r>
              <a:rPr lang="ja-JP" altLang="en-US" sz="1050" dirty="0">
                <a:latin typeface="BIZ UDPゴシック" panose="020B0400000000000000" pitchFamily="50" charset="-128"/>
                <a:ea typeface="BIZ UDPゴシック" panose="020B0400000000000000" pitchFamily="50" charset="-128"/>
              </a:rPr>
              <a:t>東洋経済オンライン</a:t>
            </a:r>
          </a:p>
        </p:txBody>
      </p:sp>
      <p:pic>
        <p:nvPicPr>
          <p:cNvPr id="6150" name="Picture 6" descr="ロシア革命で難民となり中国に逃れた白系ロシア人たちの物語 | クーリエ・ジャポン">
            <a:extLst>
              <a:ext uri="{FF2B5EF4-FFF2-40B4-BE49-F238E27FC236}">
                <a16:creationId xmlns:a16="http://schemas.microsoft.com/office/drawing/2014/main" id="{AADC0361-6DDF-B68D-6C6D-12E67A084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37" y="4200188"/>
            <a:ext cx="2845707" cy="251554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ニコライ2世とその一家はいかに殺害されたか：確かな事実のみを10項目に整理 - ロシア・ビヨンド">
            <a:extLst>
              <a:ext uri="{FF2B5EF4-FFF2-40B4-BE49-F238E27FC236}">
                <a16:creationId xmlns:a16="http://schemas.microsoft.com/office/drawing/2014/main" id="{A39DC4A7-3CA8-65EC-D248-4B18ABCDE3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704" y="4200188"/>
            <a:ext cx="3540392" cy="2515542"/>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トロツキー・イン・ニューヨーク 1917 - 平凡社">
            <a:extLst>
              <a:ext uri="{FF2B5EF4-FFF2-40B4-BE49-F238E27FC236}">
                <a16:creationId xmlns:a16="http://schemas.microsoft.com/office/drawing/2014/main" id="{8E4A8FC2-F253-BD75-4A60-53007A847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2675" y="4200188"/>
            <a:ext cx="1771509" cy="2515542"/>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レフ・トロツキー - Wikipedia">
            <a:extLst>
              <a:ext uri="{FF2B5EF4-FFF2-40B4-BE49-F238E27FC236}">
                <a16:creationId xmlns:a16="http://schemas.microsoft.com/office/drawing/2014/main" id="{C8E87429-66C2-4C1B-B066-6694E7FD49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5603" y="4200188"/>
            <a:ext cx="1838325" cy="2495550"/>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ヨシフ・スターリン[22861002315]の写真・イラスト素材｜アマナイメージズ さん">
            <a:extLst>
              <a:ext uri="{FF2B5EF4-FFF2-40B4-BE49-F238E27FC236}">
                <a16:creationId xmlns:a16="http://schemas.microsoft.com/office/drawing/2014/main" id="{719A937D-A593-5CE7-1519-1434FB0A66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5347" y="4200188"/>
            <a:ext cx="1716343" cy="2612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893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2312699-61DD-25AB-FC10-2CD8894E8337}"/>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HG創英角ｺﾞｼｯｸUB" panose="020B0909000000000000" pitchFamily="49" charset="-128"/>
                <a:ea typeface="HG創英角ｺﾞｼｯｸUB" panose="020B0909000000000000" pitchFamily="49" charset="-128"/>
              </a:rPr>
              <a:t>フィンランド独立</a:t>
            </a:r>
          </a:p>
        </p:txBody>
      </p:sp>
      <p:sp>
        <p:nvSpPr>
          <p:cNvPr id="3" name="テキスト ボックス 2">
            <a:extLst>
              <a:ext uri="{FF2B5EF4-FFF2-40B4-BE49-F238E27FC236}">
                <a16:creationId xmlns:a16="http://schemas.microsoft.com/office/drawing/2014/main" id="{2267A635-F795-6603-A248-C35B61205265}"/>
              </a:ext>
            </a:extLst>
          </p:cNvPr>
          <p:cNvSpPr txBox="1"/>
          <p:nvPr/>
        </p:nvSpPr>
        <p:spPr>
          <a:xfrm>
            <a:off x="0" y="2899394"/>
            <a:ext cx="12192000" cy="830997"/>
          </a:xfrm>
          <a:prstGeom prst="rect">
            <a:avLst/>
          </a:prstGeom>
          <a:noFill/>
        </p:spPr>
        <p:txBody>
          <a:bodyPr wrap="square" rtlCol="0">
            <a:spAutoFit/>
          </a:bodyPr>
          <a:lstStyle/>
          <a:p>
            <a:pPr algn="ctr"/>
            <a:r>
              <a:rPr kumimoji="1" lang="ja-JP" altLang="en-US" sz="4800" b="1" dirty="0">
                <a:latin typeface="BIZ UDPゴシック" panose="020B0400000000000000" pitchFamily="50" charset="-128"/>
                <a:ea typeface="BIZ UDPゴシック" panose="020B0400000000000000" pitchFamily="50" charset="-128"/>
              </a:rPr>
              <a:t>１９１７年</a:t>
            </a:r>
            <a:r>
              <a:rPr kumimoji="1" lang="en-US" altLang="ja-JP" sz="4800" b="1" dirty="0">
                <a:latin typeface="BIZ UDPゴシック" panose="020B0400000000000000" pitchFamily="50" charset="-128"/>
                <a:ea typeface="BIZ UDPゴシック" panose="020B0400000000000000" pitchFamily="50" charset="-128"/>
              </a:rPr>
              <a:t>12</a:t>
            </a:r>
            <a:r>
              <a:rPr kumimoji="1" lang="ja-JP" altLang="en-US" sz="4800" b="1" dirty="0">
                <a:latin typeface="BIZ UDPゴシック" panose="020B0400000000000000" pitchFamily="50" charset="-128"/>
                <a:ea typeface="BIZ UDPゴシック" panose="020B0400000000000000" pitchFamily="50" charset="-128"/>
              </a:rPr>
              <a:t>月</a:t>
            </a:r>
            <a:r>
              <a:rPr kumimoji="1" lang="en-US" altLang="ja-JP" sz="4800" b="1" dirty="0">
                <a:latin typeface="BIZ UDPゴシック" panose="020B0400000000000000" pitchFamily="50" charset="-128"/>
                <a:ea typeface="BIZ UDPゴシック" panose="020B0400000000000000" pitchFamily="50" charset="-128"/>
              </a:rPr>
              <a:t>6</a:t>
            </a:r>
            <a:r>
              <a:rPr kumimoji="1" lang="ja-JP" altLang="en-US" sz="4800" b="1" dirty="0">
                <a:latin typeface="BIZ UDPゴシック" panose="020B0400000000000000" pitchFamily="50" charset="-128"/>
                <a:ea typeface="BIZ UDPゴシック" panose="020B0400000000000000" pitchFamily="50" charset="-128"/>
              </a:rPr>
              <a:t>日　フィンランド独立宣言！</a:t>
            </a:r>
          </a:p>
        </p:txBody>
      </p:sp>
      <p:pic>
        <p:nvPicPr>
          <p:cNvPr id="3074" name="Picture 2" descr="「祝」のイラストマーク">
            <a:extLst>
              <a:ext uri="{FF2B5EF4-FFF2-40B4-BE49-F238E27FC236}">
                <a16:creationId xmlns:a16="http://schemas.microsoft.com/office/drawing/2014/main" id="{9B9C2F6C-7691-DC14-D8D4-8387754E4B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25" y="316337"/>
            <a:ext cx="3091249" cy="27589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ご祝儀袋のイラスト（御祝）">
            <a:extLst>
              <a:ext uri="{FF2B5EF4-FFF2-40B4-BE49-F238E27FC236}">
                <a16:creationId xmlns:a16="http://schemas.microsoft.com/office/drawing/2014/main" id="{08EF443B-C382-8CA1-1C77-10EA59CAB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3" y="3949017"/>
            <a:ext cx="1697370" cy="28407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フィンランド共和国国旗">
            <a:extLst>
              <a:ext uri="{FF2B5EF4-FFF2-40B4-BE49-F238E27FC236}">
                <a16:creationId xmlns:a16="http://schemas.microsoft.com/office/drawing/2014/main" id="{0936F937-5B9E-F5B1-493C-2867EA199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336" y="731623"/>
            <a:ext cx="2910723" cy="19491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祝」のイラストマーク">
            <a:extLst>
              <a:ext uri="{FF2B5EF4-FFF2-40B4-BE49-F238E27FC236}">
                <a16:creationId xmlns:a16="http://schemas.microsoft.com/office/drawing/2014/main" id="{F984FE16-BD31-A8DF-3FB0-64D393DFF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5405" y="316337"/>
            <a:ext cx="3091249" cy="275894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北欧ラボ nordic culture lab — 独立から外交樹立100周年へ～2019年までのフィンランド関連イベント一覧">
            <a:extLst>
              <a:ext uri="{FF2B5EF4-FFF2-40B4-BE49-F238E27FC236}">
                <a16:creationId xmlns:a16="http://schemas.microsoft.com/office/drawing/2014/main" id="{9F2A38AC-04DE-4ADC-542D-F89F6CD060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7610" y="3798286"/>
            <a:ext cx="2896813" cy="3059714"/>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E5BF776C-AF85-4FF0-D572-B567A534B4B9}"/>
              </a:ext>
            </a:extLst>
          </p:cNvPr>
          <p:cNvSpPr txBox="1"/>
          <p:nvPr/>
        </p:nvSpPr>
        <p:spPr>
          <a:xfrm>
            <a:off x="2088776" y="4035481"/>
            <a:ext cx="7098834" cy="2585323"/>
          </a:xfrm>
          <a:prstGeom prst="rect">
            <a:avLst/>
          </a:prstGeom>
          <a:noFill/>
        </p:spPr>
        <p:txBody>
          <a:bodyPr wrap="square">
            <a:spAutoFit/>
          </a:bodyPr>
          <a:lstStyle/>
          <a:p>
            <a:pPr algn="l"/>
            <a:r>
              <a:rPr lang="ja-JP" altLang="en-US" sz="1600" b="1" i="0" dirty="0">
                <a:solidFill>
                  <a:srgbClr val="202122"/>
                </a:solidFill>
                <a:effectLst/>
                <a:latin typeface="BIZ UDP明朝 Medium" panose="02020500000000000000" pitchFamily="18" charset="-128"/>
                <a:ea typeface="BIZ UDP明朝 Medium" panose="02020500000000000000" pitchFamily="18" charset="-128"/>
              </a:rPr>
              <a:t>フィンランドの人々は自らの手でこの一歩を、運命を勝ち取った。この一歩は現状に対して正当で、現状に要求されているものである。フィンランドの人々は自らの国家を持たず、自治を持たなければ国際的義務を果たせないと深く感じている。自由に関する願望をもって一世紀、我々はようやく願いをかなえることが出来た。フィンランドの人々は自由な国家として世界の他の国々との間で歩を進めていく。</a:t>
            </a:r>
            <a:endParaRPr lang="en-US" altLang="ja-JP" sz="1600" b="1" i="0" dirty="0">
              <a:solidFill>
                <a:srgbClr val="202122"/>
              </a:solidFill>
              <a:effectLst/>
              <a:latin typeface="BIZ UDP明朝 Medium" panose="02020500000000000000" pitchFamily="18" charset="-128"/>
              <a:ea typeface="BIZ UDP明朝 Medium" panose="02020500000000000000" pitchFamily="18" charset="-128"/>
            </a:endParaRPr>
          </a:p>
          <a:p>
            <a:pPr algn="l"/>
            <a:endParaRPr lang="en-US" altLang="ja-JP" sz="800" b="1" dirty="0">
              <a:solidFill>
                <a:srgbClr val="202122"/>
              </a:solidFill>
              <a:latin typeface="BIZ UDP明朝 Medium" panose="02020500000000000000" pitchFamily="18" charset="-128"/>
              <a:ea typeface="BIZ UDP明朝 Medium" panose="02020500000000000000" pitchFamily="18" charset="-128"/>
            </a:endParaRPr>
          </a:p>
          <a:p>
            <a:pPr algn="ctr"/>
            <a:r>
              <a:rPr lang="en-US" altLang="ja-JP" sz="1600" b="1" i="0" dirty="0">
                <a:solidFill>
                  <a:srgbClr val="202122"/>
                </a:solidFill>
                <a:effectLst/>
                <a:latin typeface="BIZ UDP明朝 Medium" panose="02020500000000000000" pitchFamily="18" charset="-128"/>
                <a:ea typeface="BIZ UDP明朝 Medium" panose="02020500000000000000" pitchFamily="18" charset="-128"/>
              </a:rPr>
              <a:t>(</a:t>
            </a:r>
            <a:r>
              <a:rPr lang="ja-JP" altLang="en-US" sz="1600" b="1" i="0" dirty="0">
                <a:solidFill>
                  <a:srgbClr val="202122"/>
                </a:solidFill>
                <a:effectLst/>
                <a:latin typeface="BIZ UDP明朝 Medium" panose="02020500000000000000" pitchFamily="18" charset="-128"/>
                <a:ea typeface="BIZ UDP明朝 Medium" panose="02020500000000000000" pitchFamily="18" charset="-128"/>
              </a:rPr>
              <a:t>中略</a:t>
            </a:r>
            <a:r>
              <a:rPr lang="en-US" altLang="ja-JP" sz="1600" b="1" i="0" dirty="0">
                <a:solidFill>
                  <a:srgbClr val="202122"/>
                </a:solidFill>
                <a:effectLst/>
                <a:latin typeface="BIZ UDP明朝 Medium" panose="02020500000000000000" pitchFamily="18" charset="-128"/>
                <a:ea typeface="BIZ UDP明朝 Medium" panose="02020500000000000000" pitchFamily="18" charset="-128"/>
              </a:rPr>
              <a:t>)</a:t>
            </a:r>
          </a:p>
          <a:p>
            <a:pPr algn="l"/>
            <a:endParaRPr lang="en-US" altLang="ja-JP" sz="800" b="1" i="0" dirty="0">
              <a:solidFill>
                <a:srgbClr val="202122"/>
              </a:solidFill>
              <a:effectLst/>
              <a:latin typeface="BIZ UDP明朝 Medium" panose="02020500000000000000" pitchFamily="18" charset="-128"/>
              <a:ea typeface="BIZ UDP明朝 Medium" panose="02020500000000000000" pitchFamily="18" charset="-128"/>
            </a:endParaRPr>
          </a:p>
          <a:p>
            <a:pPr algn="l"/>
            <a:r>
              <a:rPr lang="ja-JP" altLang="en-US" sz="1600" b="1" i="0" dirty="0">
                <a:solidFill>
                  <a:srgbClr val="202122"/>
                </a:solidFill>
                <a:effectLst/>
                <a:latin typeface="BIZ UDP明朝 Medium" panose="02020500000000000000" pitchFamily="18" charset="-128"/>
                <a:ea typeface="BIZ UDP明朝 Medium" panose="02020500000000000000" pitchFamily="18" charset="-128"/>
              </a:rPr>
              <a:t>フィンランドの民衆は世界の他の国々が彼らの独立と自由の中で、フィンランド民衆が文明的な人々の間に自らの場所を勝ち取り、目的を満たすために最善を尽くすという事をどのように認識するか、確信をもってあえて待っている。</a:t>
            </a:r>
          </a:p>
        </p:txBody>
      </p:sp>
    </p:spTree>
    <p:extLst>
      <p:ext uri="{BB962C8B-B14F-4D97-AF65-F5344CB8AC3E}">
        <p14:creationId xmlns:p14="http://schemas.microsoft.com/office/powerpoint/2010/main" val="3918013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70F4C2C-6EDF-CFF4-783F-8364EA582D47}"/>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フィンランド独立～アジアで常駐使節を派遣したのは日本</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D2109012-7D04-3C80-3471-E4B1AFF75628}"/>
              </a:ext>
            </a:extLst>
          </p:cNvPr>
          <p:cNvSpPr txBox="1"/>
          <p:nvPr/>
        </p:nvSpPr>
        <p:spPr>
          <a:xfrm>
            <a:off x="244929" y="775548"/>
            <a:ext cx="11772900" cy="1015663"/>
          </a:xfrm>
          <a:prstGeom prst="rect">
            <a:avLst/>
          </a:prstGeom>
          <a:noFill/>
        </p:spPr>
        <p:txBody>
          <a:bodyPr wrap="square">
            <a:spAutoFit/>
          </a:bodyPr>
          <a:lstStyle/>
          <a:p>
            <a:r>
              <a:rPr lang="ja-JP" altLang="en-US" sz="2000" dirty="0">
                <a:latin typeface="BIZ UDPゴシック" panose="020B0400000000000000" pitchFamily="50" charset="-128"/>
                <a:ea typeface="BIZ UDPゴシック" panose="020B0400000000000000" pitchFamily="50" charset="-128"/>
              </a:rPr>
              <a:t>第一次世界大戦終了後の</a:t>
            </a:r>
            <a:r>
              <a:rPr lang="en-US" altLang="ja-JP" sz="2000" dirty="0">
                <a:latin typeface="BIZ UDPゴシック" panose="020B0400000000000000" pitchFamily="50" charset="-128"/>
                <a:ea typeface="BIZ UDPゴシック" panose="020B0400000000000000" pitchFamily="50" charset="-128"/>
              </a:rPr>
              <a:t>1919</a:t>
            </a:r>
            <a:r>
              <a:rPr lang="ja-JP" altLang="en-US" sz="2000" dirty="0">
                <a:latin typeface="BIZ UDPゴシック" panose="020B0400000000000000" pitchFamily="50" charset="-128"/>
                <a:ea typeface="BIZ UDPゴシック" panose="020B0400000000000000" pitchFamily="50" charset="-128"/>
              </a:rPr>
              <a:t>年</a:t>
            </a:r>
            <a:r>
              <a:rPr lang="en-US" altLang="ja-JP" sz="2000" dirty="0">
                <a:latin typeface="BIZ UDPゴシック" panose="020B0400000000000000" pitchFamily="50" charset="-128"/>
                <a:ea typeface="BIZ UDPゴシック" panose="020B0400000000000000" pitchFamily="50" charset="-128"/>
              </a:rPr>
              <a:t>5</a:t>
            </a:r>
            <a:r>
              <a:rPr lang="ja-JP" altLang="en-US" sz="2000" dirty="0">
                <a:latin typeface="BIZ UDPゴシック" panose="020B0400000000000000" pitchFamily="50" charset="-128"/>
                <a:ea typeface="BIZ UDPゴシック" panose="020B0400000000000000" pitchFamily="50" charset="-128"/>
              </a:rPr>
              <a:t>月、日本はフィンランドを国家承認、同年</a:t>
            </a:r>
            <a:r>
              <a:rPr lang="en-US" altLang="ja-JP" sz="2000" dirty="0">
                <a:latin typeface="BIZ UDPゴシック" panose="020B0400000000000000" pitchFamily="50" charset="-128"/>
                <a:ea typeface="BIZ UDPゴシック" panose="020B0400000000000000" pitchFamily="50" charset="-128"/>
              </a:rPr>
              <a:t>9</a:t>
            </a:r>
            <a:r>
              <a:rPr lang="ja-JP" altLang="en-US" sz="2000" dirty="0">
                <a:latin typeface="BIZ UDPゴシック" panose="020B0400000000000000" pitchFamily="50" charset="-128"/>
                <a:ea typeface="BIZ UDPゴシック" panose="020B0400000000000000" pitchFamily="50" charset="-128"/>
              </a:rPr>
              <a:t>月</a:t>
            </a:r>
            <a:r>
              <a:rPr lang="en-US" altLang="ja-JP" sz="2000" dirty="0">
                <a:latin typeface="BIZ UDPゴシック" panose="020B0400000000000000" pitchFamily="50" charset="-128"/>
                <a:ea typeface="BIZ UDPゴシック" panose="020B0400000000000000" pitchFamily="50" charset="-128"/>
              </a:rPr>
              <a:t>3</a:t>
            </a:r>
            <a:r>
              <a:rPr lang="ja-JP" altLang="en-US" sz="2000" dirty="0">
                <a:latin typeface="BIZ UDPゴシック" panose="020B0400000000000000" pitchFamily="50" charset="-128"/>
                <a:ea typeface="BIZ UDPゴシック" panose="020B0400000000000000" pitchFamily="50" charset="-128"/>
              </a:rPr>
              <a:t>日、グスターフ・ラムステッド（</a:t>
            </a:r>
            <a:r>
              <a:rPr lang="en-US" altLang="ja-JP" sz="2000" dirty="0">
                <a:latin typeface="BIZ UDPゴシック" panose="020B0400000000000000" pitchFamily="50" charset="-128"/>
                <a:ea typeface="BIZ UDPゴシック" panose="020B0400000000000000" pitchFamily="50" charset="-128"/>
              </a:rPr>
              <a:t>Gustaf </a:t>
            </a:r>
            <a:r>
              <a:rPr lang="en-US" altLang="ja-JP" sz="2000" dirty="0" err="1">
                <a:latin typeface="BIZ UDPゴシック" panose="020B0400000000000000" pitchFamily="50" charset="-128"/>
                <a:ea typeface="BIZ UDPゴシック" panose="020B0400000000000000" pitchFamily="50" charset="-128"/>
              </a:rPr>
              <a:t>Ramstedt</a:t>
            </a:r>
            <a:r>
              <a:rPr lang="ja-JP" altLang="en-US" sz="2000" dirty="0">
                <a:latin typeface="BIZ UDPゴシック" panose="020B0400000000000000" pitchFamily="50" charset="-128"/>
                <a:ea typeface="BIZ UDPゴシック" panose="020B0400000000000000" pitchFamily="50" charset="-128"/>
              </a:rPr>
              <a:t>、ヘルシンキ大学教授）が初代公使に任命され、日本はフィンランドが常駐使節を派遣したアジアで最初の国となった。</a:t>
            </a:r>
          </a:p>
        </p:txBody>
      </p:sp>
      <p:pic>
        <p:nvPicPr>
          <p:cNvPr id="1026" name="Picture 2">
            <a:extLst>
              <a:ext uri="{FF2B5EF4-FFF2-40B4-BE49-F238E27FC236}">
                <a16:creationId xmlns:a16="http://schemas.microsoft.com/office/drawing/2014/main" id="{E3F7DE23-D749-3177-3E26-2B75E8012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27" y="2388842"/>
            <a:ext cx="2782761" cy="3756727"/>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4EA6A411-475F-D10D-ADF5-952B3954D9D2}"/>
              </a:ext>
            </a:extLst>
          </p:cNvPr>
          <p:cNvSpPr txBox="1"/>
          <p:nvPr/>
        </p:nvSpPr>
        <p:spPr>
          <a:xfrm>
            <a:off x="462585" y="2044002"/>
            <a:ext cx="3112633" cy="369332"/>
          </a:xfrm>
          <a:prstGeom prst="rect">
            <a:avLst/>
          </a:prstGeom>
          <a:noFill/>
        </p:spPr>
        <p:txBody>
          <a:bodyPr wrap="square">
            <a:spAutoFit/>
          </a:bodyPr>
          <a:lstStyle/>
          <a:p>
            <a:r>
              <a:rPr lang="ja-JP" altLang="en-US" dirty="0">
                <a:latin typeface="BIZ UDPゴシック" panose="020B0400000000000000" pitchFamily="50" charset="-128"/>
                <a:ea typeface="BIZ UDPゴシック" panose="020B0400000000000000" pitchFamily="50" charset="-128"/>
              </a:rPr>
              <a:t>フィンランドの初代駐日公使</a:t>
            </a:r>
          </a:p>
        </p:txBody>
      </p:sp>
      <p:sp>
        <p:nvSpPr>
          <p:cNvPr id="8" name="テキスト ボックス 7">
            <a:extLst>
              <a:ext uri="{FF2B5EF4-FFF2-40B4-BE49-F238E27FC236}">
                <a16:creationId xmlns:a16="http://schemas.microsoft.com/office/drawing/2014/main" id="{8BAE153F-38C8-B88D-6AEA-AC52F1778C50}"/>
              </a:ext>
            </a:extLst>
          </p:cNvPr>
          <p:cNvSpPr txBox="1"/>
          <p:nvPr/>
        </p:nvSpPr>
        <p:spPr>
          <a:xfrm>
            <a:off x="379290" y="6145569"/>
            <a:ext cx="3112633" cy="369332"/>
          </a:xfrm>
          <a:prstGeom prst="rect">
            <a:avLst/>
          </a:prstGeom>
          <a:noFill/>
        </p:spPr>
        <p:txBody>
          <a:bodyPr wrap="square">
            <a:spAutoFit/>
          </a:bodyPr>
          <a:lstStyle/>
          <a:p>
            <a:pPr algn="ctr"/>
            <a:r>
              <a:rPr lang="en-US" altLang="ja-JP" dirty="0">
                <a:latin typeface="BIZ UDPゴシック" panose="020B0400000000000000" pitchFamily="50" charset="-128"/>
                <a:ea typeface="BIZ UDPゴシック" panose="020B0400000000000000" pitchFamily="50" charset="-128"/>
              </a:rPr>
              <a:t>Wikipedia</a:t>
            </a:r>
            <a:endParaRPr lang="ja-JP" altLang="en-US" dirty="0">
              <a:latin typeface="BIZ UDPゴシック" panose="020B0400000000000000" pitchFamily="50" charset="-128"/>
              <a:ea typeface="BIZ UDPゴシック" panose="020B0400000000000000" pitchFamily="50" charset="-128"/>
            </a:endParaRPr>
          </a:p>
        </p:txBody>
      </p:sp>
      <p:pic>
        <p:nvPicPr>
          <p:cNvPr id="1028" name="Picture 4">
            <a:extLst>
              <a:ext uri="{FF2B5EF4-FFF2-40B4-BE49-F238E27FC236}">
                <a16:creationId xmlns:a16="http://schemas.microsoft.com/office/drawing/2014/main" id="{A57DA936-2BEB-884F-AD31-FB01D255E7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6213" y="1885955"/>
            <a:ext cx="3381375" cy="47625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1EAE57BB-6416-2B23-C523-A726CA81E5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1905" y="1981205"/>
            <a:ext cx="428625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エスペラント語5分間講座 - Saluton! ～エスペラントとは～">
            <a:extLst>
              <a:ext uri="{FF2B5EF4-FFF2-40B4-BE49-F238E27FC236}">
                <a16:creationId xmlns:a16="http://schemas.microsoft.com/office/drawing/2014/main" id="{C060EAB5-9931-441B-A425-FFE141B02C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3922" y="4532199"/>
            <a:ext cx="4464233" cy="199891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5A4154B7-1CFF-A098-A81B-78604E40386C}"/>
              </a:ext>
            </a:extLst>
          </p:cNvPr>
          <p:cNvSpPr txBox="1"/>
          <p:nvPr/>
        </p:nvSpPr>
        <p:spPr>
          <a:xfrm>
            <a:off x="9026631" y="6612394"/>
            <a:ext cx="2052305" cy="261610"/>
          </a:xfrm>
          <a:prstGeom prst="rect">
            <a:avLst/>
          </a:prstGeom>
          <a:noFill/>
        </p:spPr>
        <p:txBody>
          <a:bodyPr wrap="square">
            <a:spAutoFit/>
          </a:bodyPr>
          <a:lstStyle/>
          <a:p>
            <a:pPr algn="ctr"/>
            <a:r>
              <a:rPr lang="ja-JP" altLang="en-US" sz="1100" dirty="0">
                <a:latin typeface="BIZ UDPゴシック" panose="020B0400000000000000" pitchFamily="50" charset="-128"/>
                <a:ea typeface="BIZ UDPゴシック" panose="020B0400000000000000" pitchFamily="50" charset="-128"/>
              </a:rPr>
              <a:t>日本の古本屋</a:t>
            </a:r>
          </a:p>
        </p:txBody>
      </p:sp>
    </p:spTree>
    <p:extLst>
      <p:ext uri="{BB962C8B-B14F-4D97-AF65-F5344CB8AC3E}">
        <p14:creationId xmlns:p14="http://schemas.microsoft.com/office/powerpoint/2010/main" val="2509610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70F4C2C-6EDF-CFF4-783F-8364EA582D47}"/>
              </a:ext>
            </a:extLst>
          </p:cNvPr>
          <p:cNvSpPr/>
          <p:nvPr/>
        </p:nvSpPr>
        <p:spPr>
          <a:xfrm>
            <a:off x="0" y="11708"/>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ロシア革命とシベリア出兵</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8196" name="Picture 4" descr="シベリア出兵の史的研究">
            <a:extLst>
              <a:ext uri="{FF2B5EF4-FFF2-40B4-BE49-F238E27FC236}">
                <a16:creationId xmlns:a16="http://schemas.microsoft.com/office/drawing/2014/main" id="{CAAF6A97-EE1A-C30C-8059-C615FEF7B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21" y="614889"/>
            <a:ext cx="1905000" cy="271462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DB6C3590-3432-4EAC-E5F2-17199838E59E}"/>
              </a:ext>
            </a:extLst>
          </p:cNvPr>
          <p:cNvSpPr txBox="1"/>
          <p:nvPr/>
        </p:nvSpPr>
        <p:spPr>
          <a:xfrm>
            <a:off x="212272" y="3329514"/>
            <a:ext cx="1608364" cy="338554"/>
          </a:xfrm>
          <a:prstGeom prst="rect">
            <a:avLst/>
          </a:prstGeom>
          <a:noFill/>
        </p:spPr>
        <p:txBody>
          <a:bodyPr wrap="square" rtlCol="0">
            <a:spAutoFit/>
          </a:bodyPr>
          <a:lstStyle/>
          <a:p>
            <a:pPr algn="ctr"/>
            <a:r>
              <a:rPr kumimoji="1" lang="ja-JP" altLang="en-US" sz="1600" dirty="0"/>
              <a:t>岩波書店</a:t>
            </a:r>
          </a:p>
        </p:txBody>
      </p:sp>
      <p:pic>
        <p:nvPicPr>
          <p:cNvPr id="8198" name="Picture 6" descr="親指を立てているイラスト「GOOD!」">
            <a:extLst>
              <a:ext uri="{FF2B5EF4-FFF2-40B4-BE49-F238E27FC236}">
                <a16:creationId xmlns:a16="http://schemas.microsoft.com/office/drawing/2014/main" id="{912A1802-E9FA-1528-49A1-3729FA14DE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12763">
            <a:off x="1890575" y="1097633"/>
            <a:ext cx="2164352" cy="2398174"/>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ロシア革命の貨幣史／シベリア異聞 《解 説》 シベリア出兵">
            <a:extLst>
              <a:ext uri="{FF2B5EF4-FFF2-40B4-BE49-F238E27FC236}">
                <a16:creationId xmlns:a16="http://schemas.microsoft.com/office/drawing/2014/main" id="{A1981844-036A-A545-5A21-8B3A6D26B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48" y="3808290"/>
            <a:ext cx="4222751" cy="271462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495BEA10-BC1F-235B-72A3-8DF4D9448C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6878" y="718457"/>
            <a:ext cx="7665119" cy="610335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47F44324-2EC0-A56E-4D11-573EC766CA3F}"/>
              </a:ext>
            </a:extLst>
          </p:cNvPr>
          <p:cNvSpPr txBox="1"/>
          <p:nvPr/>
        </p:nvSpPr>
        <p:spPr>
          <a:xfrm>
            <a:off x="530679" y="6514031"/>
            <a:ext cx="3241221"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ジャパンアーカイブ</a:t>
            </a:r>
          </a:p>
        </p:txBody>
      </p:sp>
    </p:spTree>
    <p:extLst>
      <p:ext uri="{BB962C8B-B14F-4D97-AF65-F5344CB8AC3E}">
        <p14:creationId xmlns:p14="http://schemas.microsoft.com/office/powerpoint/2010/main" val="2463552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70F4C2C-6EDF-CFF4-783F-8364EA582D47}"/>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尼港事件＠ニコラエフスク</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5124" name="Picture 4" descr="『ニコラエフスクの日本人虐殺 一九二〇年、尼港事件…｜【書評】『ニコラエフスクの日本… 写真1/1｜産経ニュース">
            <a:extLst>
              <a:ext uri="{FF2B5EF4-FFF2-40B4-BE49-F238E27FC236}">
                <a16:creationId xmlns:a16="http://schemas.microsoft.com/office/drawing/2014/main" id="{14C0C638-DE27-1745-14F7-7FB009CB1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220" y="475961"/>
            <a:ext cx="4371524" cy="620808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尼港邦人全滅　言語に絶する過激派の惨虐">
            <a:extLst>
              <a:ext uri="{FF2B5EF4-FFF2-40B4-BE49-F238E27FC236}">
                <a16:creationId xmlns:a16="http://schemas.microsoft.com/office/drawing/2014/main" id="{DA5F3DBD-DC0C-0031-0088-68563AAC2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70" y="583359"/>
            <a:ext cx="7004807" cy="382893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日本の惨禍（4）-尼港事件（4） －「歴史は真実の積み木」 | ロンダン">
            <a:extLst>
              <a:ext uri="{FF2B5EF4-FFF2-40B4-BE49-F238E27FC236}">
                <a16:creationId xmlns:a16="http://schemas.microsoft.com/office/drawing/2014/main" id="{79766BBD-F62A-011C-2A6C-BE7B0031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927" y="3513004"/>
            <a:ext cx="3844175" cy="317103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尼港市街の惨状">
            <a:extLst>
              <a:ext uri="{FF2B5EF4-FFF2-40B4-BE49-F238E27FC236}">
                <a16:creationId xmlns:a16="http://schemas.microsoft.com/office/drawing/2014/main" id="{770BC7D0-BEA9-3DF5-B79D-1382D0FD4E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9248" y="4464501"/>
            <a:ext cx="2913825" cy="239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714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25C69FAF-CF19-6D5D-F394-A6295ABA380C}"/>
              </a:ext>
            </a:extLst>
          </p:cNvPr>
          <p:cNvPicPr>
            <a:picLocks noChangeAspect="1"/>
          </p:cNvPicPr>
          <p:nvPr/>
        </p:nvPicPr>
        <p:blipFill>
          <a:blip r:embed="rId2"/>
          <a:stretch>
            <a:fillRect/>
          </a:stretch>
        </p:blipFill>
        <p:spPr>
          <a:xfrm>
            <a:off x="5943994" y="0"/>
            <a:ext cx="5068957" cy="6858000"/>
          </a:xfrm>
          <a:prstGeom prst="rect">
            <a:avLst/>
          </a:prstGeom>
        </p:spPr>
      </p:pic>
      <p:pic>
        <p:nvPicPr>
          <p:cNvPr id="4" name="図 3">
            <a:extLst>
              <a:ext uri="{FF2B5EF4-FFF2-40B4-BE49-F238E27FC236}">
                <a16:creationId xmlns:a16="http://schemas.microsoft.com/office/drawing/2014/main" id="{1EC7F813-D77C-D3C3-77EE-5F86090F3EBF}"/>
              </a:ext>
            </a:extLst>
          </p:cNvPr>
          <p:cNvPicPr>
            <a:picLocks noChangeAspect="1"/>
          </p:cNvPicPr>
          <p:nvPr/>
        </p:nvPicPr>
        <p:blipFill>
          <a:blip r:embed="rId3"/>
          <a:stretch>
            <a:fillRect/>
          </a:stretch>
        </p:blipFill>
        <p:spPr>
          <a:xfrm>
            <a:off x="704177" y="-12355"/>
            <a:ext cx="4726796" cy="6858000"/>
          </a:xfrm>
          <a:prstGeom prst="rect">
            <a:avLst/>
          </a:prstGeom>
        </p:spPr>
      </p:pic>
      <p:sp>
        <p:nvSpPr>
          <p:cNvPr id="2" name="正方形/長方形 1">
            <a:extLst>
              <a:ext uri="{FF2B5EF4-FFF2-40B4-BE49-F238E27FC236}">
                <a16:creationId xmlns:a16="http://schemas.microsoft.com/office/drawing/2014/main" id="{7D2BEE31-3EA2-52F4-CF0C-DAF1E654A9C9}"/>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「在尼港芬蘭人救済に対し謝意表彰の件」</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22303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662A12CD-C6BD-4B83-5D9A-36E926898FF8}"/>
              </a:ext>
            </a:extLst>
          </p:cNvPr>
          <p:cNvPicPr>
            <a:picLocks noChangeAspect="1"/>
          </p:cNvPicPr>
          <p:nvPr/>
        </p:nvPicPr>
        <p:blipFill>
          <a:blip r:embed="rId2"/>
          <a:stretch>
            <a:fillRect/>
          </a:stretch>
        </p:blipFill>
        <p:spPr>
          <a:xfrm>
            <a:off x="1025870" y="455502"/>
            <a:ext cx="4485725" cy="6402497"/>
          </a:xfrm>
          <a:prstGeom prst="rect">
            <a:avLst/>
          </a:prstGeom>
        </p:spPr>
      </p:pic>
      <p:pic>
        <p:nvPicPr>
          <p:cNvPr id="9" name="図 8">
            <a:extLst>
              <a:ext uri="{FF2B5EF4-FFF2-40B4-BE49-F238E27FC236}">
                <a16:creationId xmlns:a16="http://schemas.microsoft.com/office/drawing/2014/main" id="{D99702CC-A87B-FBD4-E571-6F442F23F56A}"/>
              </a:ext>
            </a:extLst>
          </p:cNvPr>
          <p:cNvPicPr>
            <a:picLocks noChangeAspect="1"/>
          </p:cNvPicPr>
          <p:nvPr/>
        </p:nvPicPr>
        <p:blipFill>
          <a:blip r:embed="rId3"/>
          <a:stretch>
            <a:fillRect/>
          </a:stretch>
        </p:blipFill>
        <p:spPr>
          <a:xfrm>
            <a:off x="6537465" y="419198"/>
            <a:ext cx="4485725" cy="6438802"/>
          </a:xfrm>
          <a:prstGeom prst="rect">
            <a:avLst/>
          </a:prstGeom>
        </p:spPr>
      </p:pic>
      <p:sp>
        <p:nvSpPr>
          <p:cNvPr id="2" name="正方形/長方形 1">
            <a:extLst>
              <a:ext uri="{FF2B5EF4-FFF2-40B4-BE49-F238E27FC236}">
                <a16:creationId xmlns:a16="http://schemas.microsoft.com/office/drawing/2014/main" id="{7D2BEE31-3EA2-52F4-CF0C-DAF1E654A9C9}"/>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「在尼港芬蘭人救済に対し謝意表彰の件」（続き）</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013968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過去展望シリーズ？</a:t>
            </a:r>
          </a:p>
        </p:txBody>
      </p:sp>
      <p:sp>
        <p:nvSpPr>
          <p:cNvPr id="3" name="テキスト ボックス 2">
            <a:extLst>
              <a:ext uri="{FF2B5EF4-FFF2-40B4-BE49-F238E27FC236}">
                <a16:creationId xmlns:a16="http://schemas.microsoft.com/office/drawing/2014/main" id="{33371333-1899-741B-6FBB-EDD5DD0931A8}"/>
              </a:ext>
            </a:extLst>
          </p:cNvPr>
          <p:cNvSpPr txBox="1"/>
          <p:nvPr/>
        </p:nvSpPr>
        <p:spPr>
          <a:xfrm>
            <a:off x="166977" y="1129087"/>
            <a:ext cx="11823590" cy="2462213"/>
          </a:xfrm>
          <a:prstGeom prst="rect">
            <a:avLst/>
          </a:prstGeom>
          <a:solidFill>
            <a:srgbClr val="FFC000"/>
          </a:solidFill>
        </p:spPr>
        <p:txBody>
          <a:bodyPr wrap="square" rtlCol="0">
            <a:spAutoFit/>
          </a:bodyPr>
          <a:lstStyle/>
          <a:p>
            <a:pPr algn="ctr"/>
            <a:r>
              <a:rPr kumimoji="1" lang="ja-JP" altLang="en-US" sz="8800" b="1" dirty="0">
                <a:latin typeface="BIZ UDPゴシック" panose="020B0400000000000000" pitchFamily="50" charset="-128"/>
                <a:ea typeface="BIZ UDPゴシック" panose="020B0400000000000000" pitchFamily="50" charset="-128"/>
              </a:rPr>
              <a:t>三井物産と南満洲鉄道</a:t>
            </a:r>
            <a:endParaRPr kumimoji="1" lang="en-US" altLang="ja-JP" sz="8800" b="1" dirty="0">
              <a:latin typeface="BIZ UDPゴシック" panose="020B0400000000000000" pitchFamily="50" charset="-128"/>
              <a:ea typeface="BIZ UDPゴシック" panose="020B0400000000000000" pitchFamily="50" charset="-128"/>
            </a:endParaRPr>
          </a:p>
          <a:p>
            <a:pPr algn="ctr"/>
            <a:r>
              <a:rPr kumimoji="1" lang="ja-JP" altLang="en-US" sz="6600" dirty="0">
                <a:latin typeface="BIZ UDP明朝 Medium" panose="02020500000000000000" pitchFamily="18" charset="-128"/>
                <a:ea typeface="BIZ UDP明朝 Medium" panose="02020500000000000000" pitchFamily="18" charset="-128"/>
              </a:rPr>
              <a:t>～調査部を持った組織の趨勢～</a:t>
            </a:r>
            <a:endParaRPr kumimoji="1" lang="ja-JP" altLang="en-US" sz="9600" dirty="0">
              <a:latin typeface="BIZ UDP明朝 Medium" panose="02020500000000000000" pitchFamily="18" charset="-128"/>
              <a:ea typeface="BIZ UDP明朝 Medium" panose="02020500000000000000" pitchFamily="18" charset="-128"/>
            </a:endParaRPr>
          </a:p>
        </p:txBody>
      </p:sp>
      <p:sp>
        <p:nvSpPr>
          <p:cNvPr id="4" name="テキスト ボックス 3">
            <a:extLst>
              <a:ext uri="{FF2B5EF4-FFF2-40B4-BE49-F238E27FC236}">
                <a16:creationId xmlns:a16="http://schemas.microsoft.com/office/drawing/2014/main" id="{6314FE47-A8F1-96F1-9C43-BA73714B5F3D}"/>
              </a:ext>
            </a:extLst>
          </p:cNvPr>
          <p:cNvSpPr txBox="1"/>
          <p:nvPr/>
        </p:nvSpPr>
        <p:spPr>
          <a:xfrm>
            <a:off x="3419061" y="544312"/>
            <a:ext cx="5104737" cy="584775"/>
          </a:xfrm>
          <a:prstGeom prst="rect">
            <a:avLst/>
          </a:prstGeom>
          <a:noFill/>
        </p:spPr>
        <p:txBody>
          <a:bodyPr wrap="square" rtlCol="0">
            <a:spAutoFit/>
          </a:bodyPr>
          <a:lstStyle/>
          <a:p>
            <a:pPr algn="ctr"/>
            <a:r>
              <a:rPr kumimoji="1" lang="ja-JP" altLang="en-US" sz="3200" dirty="0">
                <a:latin typeface="BIZ UDPゴシック" panose="020B0400000000000000" pitchFamily="50" charset="-128"/>
                <a:ea typeface="BIZ UDPゴシック" panose="020B0400000000000000" pitchFamily="50" charset="-128"/>
              </a:rPr>
              <a:t>２０２３年７月２５日開催</a:t>
            </a:r>
          </a:p>
        </p:txBody>
      </p:sp>
      <p:sp>
        <p:nvSpPr>
          <p:cNvPr id="5" name="テキスト ボックス 4">
            <a:extLst>
              <a:ext uri="{FF2B5EF4-FFF2-40B4-BE49-F238E27FC236}">
                <a16:creationId xmlns:a16="http://schemas.microsoft.com/office/drawing/2014/main" id="{2C70C2B7-827A-64C3-AEF5-8AB3E50A730E}"/>
              </a:ext>
            </a:extLst>
          </p:cNvPr>
          <p:cNvSpPr txBox="1"/>
          <p:nvPr/>
        </p:nvSpPr>
        <p:spPr>
          <a:xfrm>
            <a:off x="166977" y="4283121"/>
            <a:ext cx="11823590" cy="2031325"/>
          </a:xfrm>
          <a:prstGeom prst="rect">
            <a:avLst/>
          </a:prstGeom>
          <a:solidFill>
            <a:srgbClr val="C00000"/>
          </a:solidFill>
        </p:spPr>
        <p:txBody>
          <a:bodyPr wrap="square" rtlCol="0">
            <a:spAutoFit/>
          </a:bodyPr>
          <a:lstStyle/>
          <a:p>
            <a:pPr algn="ctr"/>
            <a:r>
              <a:rPr kumimoji="1" lang="ja-JP" altLang="en-US" sz="6600" b="1" dirty="0">
                <a:solidFill>
                  <a:schemeClr val="bg1">
                    <a:lumMod val="95000"/>
                  </a:schemeClr>
                </a:solidFill>
                <a:latin typeface="BIZ UDPゴシック" panose="020B0400000000000000" pitchFamily="50" charset="-128"/>
                <a:ea typeface="BIZ UDPゴシック" panose="020B0400000000000000" pitchFamily="50" charset="-128"/>
              </a:rPr>
              <a:t>インテリジェンスの世界と商社</a:t>
            </a:r>
            <a:endParaRPr kumimoji="1" lang="en-US" altLang="ja-JP" sz="6600" b="1"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kumimoji="1" lang="ja-JP" altLang="en-US" sz="5400" dirty="0">
                <a:solidFill>
                  <a:schemeClr val="bg1">
                    <a:lumMod val="95000"/>
                  </a:schemeClr>
                </a:solidFill>
                <a:latin typeface="BIZ UDP明朝 Medium" panose="02020500000000000000" pitchFamily="18" charset="-128"/>
                <a:ea typeface="BIZ UDP明朝 Medium" panose="02020500000000000000" pitchFamily="18" charset="-128"/>
              </a:rPr>
              <a:t>～</a:t>
            </a:r>
            <a:r>
              <a:rPr kumimoji="1" lang="ja-JP" altLang="en-US" sz="6000" dirty="0">
                <a:solidFill>
                  <a:schemeClr val="bg1">
                    <a:lumMod val="95000"/>
                  </a:schemeClr>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軍事諜報組織の戦前から戦後</a:t>
            </a:r>
            <a:r>
              <a:rPr kumimoji="1" lang="ja-JP" altLang="en-US" sz="5400" dirty="0">
                <a:solidFill>
                  <a:schemeClr val="bg1">
                    <a:lumMod val="95000"/>
                  </a:schemeClr>
                </a:solidFill>
                <a:latin typeface="BIZ UDP明朝 Medium" panose="02020500000000000000" pitchFamily="18" charset="-128"/>
                <a:ea typeface="BIZ UDP明朝 Medium" panose="02020500000000000000" pitchFamily="18" charset="-128"/>
              </a:rPr>
              <a:t>～</a:t>
            </a:r>
            <a:endParaRPr kumimoji="1" lang="ja-JP" altLang="en-US" sz="8800" dirty="0">
              <a:solidFill>
                <a:schemeClr val="bg1">
                  <a:lumMod val="95000"/>
                </a:schemeClr>
              </a:solidFill>
              <a:latin typeface="BIZ UDP明朝 Medium" panose="02020500000000000000" pitchFamily="18" charset="-128"/>
              <a:ea typeface="BIZ UDP明朝 Medium" panose="02020500000000000000" pitchFamily="18" charset="-128"/>
            </a:endParaRPr>
          </a:p>
        </p:txBody>
      </p:sp>
      <p:sp>
        <p:nvSpPr>
          <p:cNvPr id="7" name="テキスト ボックス 6">
            <a:extLst>
              <a:ext uri="{FF2B5EF4-FFF2-40B4-BE49-F238E27FC236}">
                <a16:creationId xmlns:a16="http://schemas.microsoft.com/office/drawing/2014/main" id="{B0981C05-439A-A811-4E0E-9A022ACFE50B}"/>
              </a:ext>
            </a:extLst>
          </p:cNvPr>
          <p:cNvSpPr txBox="1"/>
          <p:nvPr/>
        </p:nvSpPr>
        <p:spPr>
          <a:xfrm>
            <a:off x="3419060" y="3694018"/>
            <a:ext cx="5104737" cy="584775"/>
          </a:xfrm>
          <a:prstGeom prst="rect">
            <a:avLst/>
          </a:prstGeom>
          <a:noFill/>
        </p:spPr>
        <p:txBody>
          <a:bodyPr wrap="square" rtlCol="0">
            <a:spAutoFit/>
          </a:bodyPr>
          <a:lstStyle/>
          <a:p>
            <a:pPr algn="ctr"/>
            <a:r>
              <a:rPr kumimoji="1" lang="ja-JP" altLang="en-US" sz="3200" dirty="0">
                <a:latin typeface="BIZ UDPゴシック" panose="020B0400000000000000" pitchFamily="50" charset="-128"/>
                <a:ea typeface="BIZ UDPゴシック" panose="020B0400000000000000" pitchFamily="50" charset="-128"/>
              </a:rPr>
              <a:t>２０２３年１０月２５日開催</a:t>
            </a:r>
          </a:p>
        </p:txBody>
      </p:sp>
    </p:spTree>
    <p:extLst>
      <p:ext uri="{BB962C8B-B14F-4D97-AF65-F5344CB8AC3E}">
        <p14:creationId xmlns:p14="http://schemas.microsoft.com/office/powerpoint/2010/main" val="3868220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オーランド諸島 - Åland Islands - JapaneseClass.jp">
            <a:extLst>
              <a:ext uri="{FF2B5EF4-FFF2-40B4-BE49-F238E27FC236}">
                <a16:creationId xmlns:a16="http://schemas.microsoft.com/office/drawing/2014/main" id="{291B4919-4887-4E68-CFE9-BD3C82A69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19" y="646958"/>
            <a:ext cx="9333378" cy="5904260"/>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7D2BEE31-3EA2-52F4-CF0C-DAF1E654A9C9}"/>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オーランド諸島帰属問題</a:t>
            </a:r>
          </a:p>
        </p:txBody>
      </p:sp>
      <p:pic>
        <p:nvPicPr>
          <p:cNvPr id="6150" name="Picture 6" descr="新渡戸稲造博士の足跡を訪ねて: 国連に保管されている新渡戸博士の写真">
            <a:extLst>
              <a:ext uri="{FF2B5EF4-FFF2-40B4-BE49-F238E27FC236}">
                <a16:creationId xmlns:a16="http://schemas.microsoft.com/office/drawing/2014/main" id="{082B4B19-6F93-DCCA-B2B3-F640EE703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1845" y="4171448"/>
            <a:ext cx="3428301" cy="25712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E5E9FE09-42D3-8493-26F7-A6133D60BF0F}"/>
              </a:ext>
            </a:extLst>
          </p:cNvPr>
          <p:cNvSpPr txBox="1"/>
          <p:nvPr/>
        </p:nvSpPr>
        <p:spPr>
          <a:xfrm>
            <a:off x="9445811" y="3474155"/>
            <a:ext cx="2746190" cy="707886"/>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国際連盟・事務次長</a:t>
            </a:r>
            <a:endParaRPr kumimoji="1" lang="en-US" altLang="ja-JP" sz="2000" dirty="0">
              <a:latin typeface="BIZ UDPゴシック" panose="020B0400000000000000" pitchFamily="50" charset="-128"/>
              <a:ea typeface="BIZ UDPゴシック" panose="020B0400000000000000" pitchFamily="50" charset="-128"/>
            </a:endParaRPr>
          </a:p>
          <a:p>
            <a:pPr algn="ctr"/>
            <a:r>
              <a:rPr kumimoji="1" lang="ja-JP" altLang="en-US" sz="2000" dirty="0">
                <a:latin typeface="BIZ UDPゴシック" panose="020B0400000000000000" pitchFamily="50" charset="-128"/>
                <a:ea typeface="BIZ UDPゴシック" panose="020B0400000000000000" pitchFamily="50" charset="-128"/>
              </a:rPr>
              <a:t>新渡戸稲造</a:t>
            </a:r>
          </a:p>
        </p:txBody>
      </p:sp>
      <p:pic>
        <p:nvPicPr>
          <p:cNvPr id="6152" name="Picture 8" descr="ソース画像を表示">
            <a:extLst>
              <a:ext uri="{FF2B5EF4-FFF2-40B4-BE49-F238E27FC236}">
                <a16:creationId xmlns:a16="http://schemas.microsoft.com/office/drawing/2014/main" id="{B2406AAD-47D9-FA3A-FF3B-48C48B8CD1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2560" y="646958"/>
            <a:ext cx="2347586" cy="153375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958270E8-9D49-7FAA-43F7-F72B6D37E1B6}"/>
              </a:ext>
            </a:extLst>
          </p:cNvPr>
          <p:cNvSpPr txBox="1"/>
          <p:nvPr/>
        </p:nvSpPr>
        <p:spPr>
          <a:xfrm>
            <a:off x="9732560" y="2172114"/>
            <a:ext cx="2276985"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オーランド諸島</a:t>
            </a:r>
            <a:endParaRPr kumimoji="1" lang="ja-JP" altLang="en-US" sz="2000" dirty="0">
              <a:latin typeface="BIZ UDPゴシック" panose="020B0400000000000000" pitchFamily="50" charset="-128"/>
              <a:ea typeface="BIZ UDPゴシック" panose="020B0400000000000000" pitchFamily="50" charset="-128"/>
            </a:endParaRPr>
          </a:p>
        </p:txBody>
      </p:sp>
      <p:pic>
        <p:nvPicPr>
          <p:cNvPr id="6154" name="Picture 10" descr="undefined">
            <a:extLst>
              <a:ext uri="{FF2B5EF4-FFF2-40B4-BE49-F238E27FC236}">
                <a16:creationId xmlns:a16="http://schemas.microsoft.com/office/drawing/2014/main" id="{0FD74505-6159-CF6A-FC71-5349A1E176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783" y="788662"/>
            <a:ext cx="1275127" cy="175431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矢印コネクタ 7">
            <a:extLst>
              <a:ext uri="{FF2B5EF4-FFF2-40B4-BE49-F238E27FC236}">
                <a16:creationId xmlns:a16="http://schemas.microsoft.com/office/drawing/2014/main" id="{30355698-80F5-8D82-820E-B07E36E10002}"/>
              </a:ext>
            </a:extLst>
          </p:cNvPr>
          <p:cNvCxnSpPr>
            <a:cxnSpLocks/>
          </p:cNvCxnSpPr>
          <p:nvPr/>
        </p:nvCxnSpPr>
        <p:spPr>
          <a:xfrm flipH="1">
            <a:off x="5272755" y="2372169"/>
            <a:ext cx="4609476" cy="19136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313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フィンランド空軍ブレマー大尉＠世界一周で日本に飛来（１９３３年６月９日）</a:t>
            </a:r>
          </a:p>
        </p:txBody>
      </p:sp>
      <p:pic>
        <p:nvPicPr>
          <p:cNvPr id="6" name="図 5">
            <a:extLst>
              <a:ext uri="{FF2B5EF4-FFF2-40B4-BE49-F238E27FC236}">
                <a16:creationId xmlns:a16="http://schemas.microsoft.com/office/drawing/2014/main" id="{9348EF40-9D3C-1BBF-9752-0E70A3802D79}"/>
              </a:ext>
            </a:extLst>
          </p:cNvPr>
          <p:cNvPicPr>
            <a:picLocks noChangeAspect="1"/>
          </p:cNvPicPr>
          <p:nvPr/>
        </p:nvPicPr>
        <p:blipFill>
          <a:blip r:embed="rId2"/>
          <a:stretch>
            <a:fillRect/>
          </a:stretch>
        </p:blipFill>
        <p:spPr>
          <a:xfrm>
            <a:off x="1470281" y="465376"/>
            <a:ext cx="9251437" cy="6392624"/>
          </a:xfrm>
          <a:prstGeom prst="rect">
            <a:avLst/>
          </a:prstGeom>
        </p:spPr>
      </p:pic>
    </p:spTree>
    <p:extLst>
      <p:ext uri="{BB962C8B-B14F-4D97-AF65-F5344CB8AC3E}">
        <p14:creationId xmlns:p14="http://schemas.microsoft.com/office/powerpoint/2010/main" val="3590786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日本陸軍の対ソ謀略「</a:t>
            </a:r>
            <a:r>
              <a:rPr kumimoji="1" lang="en-US" altLang="ja-JP" sz="2400" b="1" dirty="0">
                <a:latin typeface="BIZ UDPゴシック" panose="020B0400000000000000" pitchFamily="50" charset="-128"/>
                <a:ea typeface="BIZ UDPゴシック" panose="020B0400000000000000" pitchFamily="50" charset="-128"/>
              </a:rPr>
              <a:t>1932</a:t>
            </a:r>
            <a:r>
              <a:rPr kumimoji="1" lang="ja-JP" altLang="en-US" sz="2400" b="1" dirty="0">
                <a:latin typeface="BIZ UDPゴシック" panose="020B0400000000000000" pitchFamily="50" charset="-128"/>
                <a:ea typeface="BIZ UDPゴシック" panose="020B0400000000000000" pitchFamily="50" charset="-128"/>
              </a:rPr>
              <a:t>年計画」</a:t>
            </a:r>
          </a:p>
        </p:txBody>
      </p:sp>
      <p:sp>
        <p:nvSpPr>
          <p:cNvPr id="6" name="テキスト ボックス 5">
            <a:extLst>
              <a:ext uri="{FF2B5EF4-FFF2-40B4-BE49-F238E27FC236}">
                <a16:creationId xmlns:a16="http://schemas.microsoft.com/office/drawing/2014/main" id="{A5A70948-B406-A17D-E66A-0CA614BE9327}"/>
              </a:ext>
            </a:extLst>
          </p:cNvPr>
          <p:cNvSpPr txBox="1"/>
          <p:nvPr/>
        </p:nvSpPr>
        <p:spPr>
          <a:xfrm>
            <a:off x="178517" y="577022"/>
            <a:ext cx="11861083" cy="1477328"/>
          </a:xfrm>
          <a:prstGeom prst="rect">
            <a:avLst/>
          </a:prstGeom>
          <a:noFill/>
        </p:spPr>
        <p:txBody>
          <a:bodyPr wrap="square">
            <a:spAutoFit/>
          </a:bodyPr>
          <a:lstStyle/>
          <a:p>
            <a:r>
              <a:rPr lang="ja-JP" altLang="en-US" b="0" i="0" dirty="0">
                <a:solidFill>
                  <a:srgbClr val="08131A"/>
                </a:solidFill>
                <a:effectLst/>
                <a:latin typeface="BIZ UDPゴシック" panose="020B0400000000000000" pitchFamily="50" charset="-128"/>
                <a:ea typeface="BIZ UDPゴシック" panose="020B0400000000000000" pitchFamily="50" charset="-128"/>
              </a:rPr>
              <a:t>ソ関係で高まる緊張の中、</a:t>
            </a:r>
            <a:r>
              <a:rPr lang="en-US" altLang="ja-JP" b="0" i="0" dirty="0">
                <a:solidFill>
                  <a:srgbClr val="08131A"/>
                </a:solidFill>
                <a:effectLst/>
                <a:latin typeface="BIZ UDPゴシック" panose="020B0400000000000000" pitchFamily="50" charset="-128"/>
                <a:ea typeface="BIZ UDPゴシック" panose="020B0400000000000000" pitchFamily="50" charset="-128"/>
              </a:rPr>
              <a:t>1932</a:t>
            </a:r>
            <a:r>
              <a:rPr lang="ja-JP" altLang="en-US" b="0" i="0" dirty="0">
                <a:solidFill>
                  <a:srgbClr val="08131A"/>
                </a:solidFill>
                <a:effectLst/>
                <a:latin typeface="BIZ UDPゴシック" panose="020B0400000000000000" pitchFamily="50" charset="-128"/>
                <a:ea typeface="BIZ UDPゴシック" panose="020B0400000000000000" pitchFamily="50" charset="-128"/>
              </a:rPr>
              <a:t>年秋、日本陸軍は戦時の対ソ連諜報・工作計画を含めた「</a:t>
            </a:r>
            <a:r>
              <a:rPr lang="en-US" altLang="ja-JP" b="0" i="0" dirty="0">
                <a:solidFill>
                  <a:srgbClr val="08131A"/>
                </a:solidFill>
                <a:effectLst/>
                <a:latin typeface="BIZ UDPゴシック" panose="020B0400000000000000" pitchFamily="50" charset="-128"/>
                <a:ea typeface="BIZ UDPゴシック" panose="020B0400000000000000" pitchFamily="50" charset="-128"/>
              </a:rPr>
              <a:t>1932</a:t>
            </a:r>
            <a:r>
              <a:rPr lang="ja-JP" altLang="en-US" b="0" i="0" dirty="0">
                <a:solidFill>
                  <a:srgbClr val="08131A"/>
                </a:solidFill>
                <a:effectLst/>
                <a:latin typeface="BIZ UDPゴシック" panose="020B0400000000000000" pitchFamily="50" charset="-128"/>
                <a:ea typeface="BIZ UDPゴシック" panose="020B0400000000000000" pitchFamily="50" charset="-128"/>
              </a:rPr>
              <a:t>年計画」を策定。これは日露戦争時（</a:t>
            </a:r>
            <a:r>
              <a:rPr lang="en-US" altLang="ja-JP" b="0" i="0" dirty="0">
                <a:solidFill>
                  <a:srgbClr val="08131A"/>
                </a:solidFill>
                <a:effectLst/>
                <a:latin typeface="BIZ UDPゴシック" panose="020B0400000000000000" pitchFamily="50" charset="-128"/>
                <a:ea typeface="BIZ UDPゴシック" panose="020B0400000000000000" pitchFamily="50" charset="-128"/>
              </a:rPr>
              <a:t>1904</a:t>
            </a:r>
            <a:r>
              <a:rPr lang="ja-JP" altLang="en-US" b="0" i="0" dirty="0">
                <a:solidFill>
                  <a:srgbClr val="08131A"/>
                </a:solidFill>
                <a:effectLst/>
                <a:latin typeface="BIZ UDPゴシック" panose="020B0400000000000000" pitchFamily="50" charset="-128"/>
                <a:ea typeface="BIZ UDPゴシック" panose="020B0400000000000000" pitchFamily="50" charset="-128"/>
              </a:rPr>
              <a:t>－</a:t>
            </a:r>
            <a:r>
              <a:rPr lang="en-US" altLang="ja-JP" b="0" i="0" dirty="0">
                <a:solidFill>
                  <a:srgbClr val="08131A"/>
                </a:solidFill>
                <a:effectLst/>
                <a:latin typeface="BIZ UDPゴシック" panose="020B0400000000000000" pitchFamily="50" charset="-128"/>
                <a:ea typeface="BIZ UDPゴシック" panose="020B0400000000000000" pitchFamily="50" charset="-128"/>
              </a:rPr>
              <a:t>05</a:t>
            </a:r>
            <a:r>
              <a:rPr lang="ja-JP" altLang="en-US" b="0" i="0" dirty="0">
                <a:solidFill>
                  <a:srgbClr val="08131A"/>
                </a:solidFill>
                <a:effectLst/>
                <a:latin typeface="BIZ UDPゴシック" panose="020B0400000000000000" pitchFamily="50" charset="-128"/>
                <a:ea typeface="BIZ UDPゴシック" panose="020B0400000000000000" pitchFamily="50" charset="-128"/>
              </a:rPr>
              <a:t>年）、日本陸軍が北欧スウェーデンを拠点にロシア帝国領内の少数民族（フィンランド人、ラトビア人やジョージア人）の蜂起を促し戦争継続を困難にしようと行動していた「明石工作」に倣い、対ソ開戦直後にソ連領のアゼルバイジャン、ジョージア、そしてウクライナにおいて独立運動を支援し、これら地域を混乱させる事を明記していた。</a:t>
            </a:r>
            <a:endParaRPr lang="ja-JP" altLang="en-US" dirty="0">
              <a:latin typeface="BIZ UDPゴシック" panose="020B0400000000000000" pitchFamily="50" charset="-128"/>
              <a:ea typeface="BIZ UDPゴシック" panose="020B0400000000000000" pitchFamily="50" charset="-128"/>
            </a:endParaRPr>
          </a:p>
        </p:txBody>
      </p:sp>
      <p:pic>
        <p:nvPicPr>
          <p:cNvPr id="3074" name="Picture 2" descr="関東軍の石原莞爾 - 【平和台を創った男・大陸編7】満州事変 友の裏切りで絶体絶命 - 写真・画像(2/2)｜【西日本新聞me】">
            <a:extLst>
              <a:ext uri="{FF2B5EF4-FFF2-40B4-BE49-F238E27FC236}">
                <a16:creationId xmlns:a16="http://schemas.microsoft.com/office/drawing/2014/main" id="{E7EFA3C6-3FDA-A433-A087-0EE5CF05A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105" y="2175869"/>
            <a:ext cx="3337959" cy="43843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E23CDB1-93DE-210C-E9D6-4A8BBAEFF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843" y="2189413"/>
            <a:ext cx="2978175" cy="4436453"/>
          </a:xfrm>
          <a:prstGeom prst="rect">
            <a:avLst/>
          </a:prstGeom>
          <a:solidFill>
            <a:schemeClr val="tx1"/>
          </a:solidFill>
        </p:spPr>
      </p:pic>
      <p:sp>
        <p:nvSpPr>
          <p:cNvPr id="3" name="テキスト ボックス 2">
            <a:extLst>
              <a:ext uri="{FF2B5EF4-FFF2-40B4-BE49-F238E27FC236}">
                <a16:creationId xmlns:a16="http://schemas.microsoft.com/office/drawing/2014/main" id="{54FF4765-7AAE-F14D-A544-D2E96A5FF0B6}"/>
              </a:ext>
            </a:extLst>
          </p:cNvPr>
          <p:cNvSpPr txBox="1"/>
          <p:nvPr/>
        </p:nvSpPr>
        <p:spPr>
          <a:xfrm>
            <a:off x="880533" y="6502400"/>
            <a:ext cx="2006600"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石原莞爾</a:t>
            </a:r>
          </a:p>
        </p:txBody>
      </p:sp>
      <p:pic>
        <p:nvPicPr>
          <p:cNvPr id="3078" name="Picture 6">
            <a:extLst>
              <a:ext uri="{FF2B5EF4-FFF2-40B4-BE49-F238E27FC236}">
                <a16:creationId xmlns:a16="http://schemas.microsoft.com/office/drawing/2014/main" id="{60227B76-D311-9037-987E-1257B75FFC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7027" y="2189413"/>
            <a:ext cx="3161242" cy="45219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4761D46-FBA4-78A5-4A62-975F985813BB}"/>
              </a:ext>
            </a:extLst>
          </p:cNvPr>
          <p:cNvSpPr txBox="1"/>
          <p:nvPr/>
        </p:nvSpPr>
        <p:spPr>
          <a:xfrm>
            <a:off x="4519096" y="1853948"/>
            <a:ext cx="2751667"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小野寺信</a:t>
            </a:r>
          </a:p>
        </p:txBody>
      </p:sp>
      <p:sp>
        <p:nvSpPr>
          <p:cNvPr id="5" name="テキスト ボックス 4">
            <a:extLst>
              <a:ext uri="{FF2B5EF4-FFF2-40B4-BE49-F238E27FC236}">
                <a16:creationId xmlns:a16="http://schemas.microsoft.com/office/drawing/2014/main" id="{262AD2CD-5366-0E90-2E8D-A47F5BB3F2B7}"/>
              </a:ext>
            </a:extLst>
          </p:cNvPr>
          <p:cNvSpPr txBox="1"/>
          <p:nvPr/>
        </p:nvSpPr>
        <p:spPr>
          <a:xfrm>
            <a:off x="8202613" y="1879600"/>
            <a:ext cx="2751667"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樋口季一郎</a:t>
            </a:r>
          </a:p>
        </p:txBody>
      </p:sp>
    </p:spTree>
    <p:extLst>
      <p:ext uri="{BB962C8B-B14F-4D97-AF65-F5344CB8AC3E}">
        <p14:creationId xmlns:p14="http://schemas.microsoft.com/office/powerpoint/2010/main" val="3357758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ハルピン特務機関</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074" name="Picture 2" descr="【秘密組織】ハルビン特務機関!ロシア人を有した諜報部隊 - YouTube">
            <a:extLst>
              <a:ext uri="{FF2B5EF4-FFF2-40B4-BE49-F238E27FC236}">
                <a16:creationId xmlns:a16="http://schemas.microsoft.com/office/drawing/2014/main" id="{F37704A6-1F2E-9C1C-7B42-8DADB29E6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561" y="631400"/>
            <a:ext cx="10201023" cy="573807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特務機関 | 内蒙古アパカ会 |本 | 通販 | Amazon">
            <a:extLst>
              <a:ext uri="{FF2B5EF4-FFF2-40B4-BE49-F238E27FC236}">
                <a16:creationId xmlns:a16="http://schemas.microsoft.com/office/drawing/2014/main" id="{72AAD028-9035-EB7B-F532-396A55DC5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81" y="3706246"/>
            <a:ext cx="1679491" cy="24847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全記録ハルビン特務機関―関東軍情報部の軌跡 (1980年) |本 | 通販 | Amazon">
            <a:extLst>
              <a:ext uri="{FF2B5EF4-FFF2-40B4-BE49-F238E27FC236}">
                <a16:creationId xmlns:a16="http://schemas.microsoft.com/office/drawing/2014/main" id="{67C0A0B5-1C4F-BCC8-78B9-27127CE6FC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081" y="845532"/>
            <a:ext cx="1674151" cy="2415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49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大陸に展開した特務機関</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D5B105EC-7A8F-AA55-1821-39AFA9F19A9C}"/>
              </a:ext>
            </a:extLst>
          </p:cNvPr>
          <p:cNvSpPr/>
          <p:nvPr/>
        </p:nvSpPr>
        <p:spPr>
          <a:xfrm>
            <a:off x="7030152" y="731539"/>
            <a:ext cx="1845339" cy="361227"/>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関東軍司令部</a:t>
            </a:r>
          </a:p>
        </p:txBody>
      </p:sp>
      <p:sp>
        <p:nvSpPr>
          <p:cNvPr id="6" name="四角形: 角を丸くする 5">
            <a:extLst>
              <a:ext uri="{FF2B5EF4-FFF2-40B4-BE49-F238E27FC236}">
                <a16:creationId xmlns:a16="http://schemas.microsoft.com/office/drawing/2014/main" id="{E17BDAC9-C7CD-EDAC-A26E-741F9027122A}"/>
              </a:ext>
            </a:extLst>
          </p:cNvPr>
          <p:cNvSpPr/>
          <p:nvPr/>
        </p:nvSpPr>
        <p:spPr>
          <a:xfrm>
            <a:off x="9995771" y="1684452"/>
            <a:ext cx="1845339" cy="361227"/>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特種情報部</a:t>
            </a:r>
          </a:p>
        </p:txBody>
      </p:sp>
      <p:sp>
        <p:nvSpPr>
          <p:cNvPr id="7" name="四角形: 角を丸くする 6">
            <a:extLst>
              <a:ext uri="{FF2B5EF4-FFF2-40B4-BE49-F238E27FC236}">
                <a16:creationId xmlns:a16="http://schemas.microsoft.com/office/drawing/2014/main" id="{D261706D-B301-5D84-56FF-1243BEB6F54E}"/>
              </a:ext>
            </a:extLst>
          </p:cNvPr>
          <p:cNvSpPr/>
          <p:nvPr/>
        </p:nvSpPr>
        <p:spPr>
          <a:xfrm>
            <a:off x="7034408" y="1684451"/>
            <a:ext cx="1845339" cy="361227"/>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関東軍情報部</a:t>
            </a:r>
          </a:p>
        </p:txBody>
      </p:sp>
      <p:sp>
        <p:nvSpPr>
          <p:cNvPr id="8" name="四角形: 角を丸くする 7">
            <a:extLst>
              <a:ext uri="{FF2B5EF4-FFF2-40B4-BE49-F238E27FC236}">
                <a16:creationId xmlns:a16="http://schemas.microsoft.com/office/drawing/2014/main" id="{CAFE9F3D-5527-90AB-5C74-D14D194F86D6}"/>
              </a:ext>
            </a:extLst>
          </p:cNvPr>
          <p:cNvSpPr/>
          <p:nvPr/>
        </p:nvSpPr>
        <p:spPr>
          <a:xfrm>
            <a:off x="4648766" y="1684451"/>
            <a:ext cx="1845339" cy="361227"/>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参謀部</a:t>
            </a:r>
            <a:r>
              <a:rPr lang="en-US" altLang="ja-JP" sz="2000" dirty="0">
                <a:latin typeface="BIZ UDPゴシック" panose="020B0400000000000000" pitchFamily="50" charset="-128"/>
                <a:ea typeface="BIZ UDPゴシック" panose="020B0400000000000000" pitchFamily="50" charset="-128"/>
              </a:rPr>
              <a:t>2</a:t>
            </a:r>
            <a:r>
              <a:rPr lang="ja-JP" altLang="en-US" sz="2000" dirty="0">
                <a:latin typeface="BIZ UDPゴシック" panose="020B0400000000000000" pitchFamily="50" charset="-128"/>
                <a:ea typeface="BIZ UDPゴシック" panose="020B0400000000000000" pitchFamily="50" charset="-128"/>
              </a:rPr>
              <a:t>課</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A2AF6E1C-572B-E515-9E94-20B03D67D5A4}"/>
              </a:ext>
            </a:extLst>
          </p:cNvPr>
          <p:cNvSpPr txBox="1"/>
          <p:nvPr/>
        </p:nvSpPr>
        <p:spPr>
          <a:xfrm>
            <a:off x="7850640" y="2030171"/>
            <a:ext cx="1354015" cy="261610"/>
          </a:xfrm>
          <a:prstGeom prst="rect">
            <a:avLst/>
          </a:prstGeom>
          <a:noFill/>
        </p:spPr>
        <p:txBody>
          <a:bodyPr wrap="square" rtlCol="0">
            <a:spAutoFit/>
          </a:bodyPr>
          <a:lstStyle/>
          <a:p>
            <a:pPr algn="ctr"/>
            <a:r>
              <a:rPr lang="ja-JP" altLang="en-US" sz="1100" dirty="0">
                <a:latin typeface="BIZ UDPゴシック" panose="020B0400000000000000" pitchFamily="50" charset="-128"/>
                <a:ea typeface="BIZ UDPゴシック" panose="020B0400000000000000" pitchFamily="50" charset="-128"/>
              </a:rPr>
              <a:t>ハルピン特務機関</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10" name="四角形: 角を丸くする 9">
            <a:extLst>
              <a:ext uri="{FF2B5EF4-FFF2-40B4-BE49-F238E27FC236}">
                <a16:creationId xmlns:a16="http://schemas.microsoft.com/office/drawing/2014/main" id="{9A6E3515-9F94-8925-80F0-D61B9459E42F}"/>
              </a:ext>
            </a:extLst>
          </p:cNvPr>
          <p:cNvSpPr/>
          <p:nvPr/>
        </p:nvSpPr>
        <p:spPr>
          <a:xfrm>
            <a:off x="11689504" y="2545236"/>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厚和出張所</a:t>
            </a:r>
          </a:p>
        </p:txBody>
      </p:sp>
      <p:sp>
        <p:nvSpPr>
          <p:cNvPr id="11" name="四角形: 角を丸くする 10">
            <a:extLst>
              <a:ext uri="{FF2B5EF4-FFF2-40B4-BE49-F238E27FC236}">
                <a16:creationId xmlns:a16="http://schemas.microsoft.com/office/drawing/2014/main" id="{0F722856-6E78-6520-1449-54A2B8E54104}"/>
              </a:ext>
            </a:extLst>
          </p:cNvPr>
          <p:cNvSpPr/>
          <p:nvPr/>
        </p:nvSpPr>
        <p:spPr>
          <a:xfrm>
            <a:off x="11331951" y="2545235"/>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ハルピン出張所</a:t>
            </a:r>
          </a:p>
        </p:txBody>
      </p:sp>
      <p:sp>
        <p:nvSpPr>
          <p:cNvPr id="12" name="四角形: 角を丸くする 11">
            <a:extLst>
              <a:ext uri="{FF2B5EF4-FFF2-40B4-BE49-F238E27FC236}">
                <a16:creationId xmlns:a16="http://schemas.microsoft.com/office/drawing/2014/main" id="{6F9212CA-575A-895B-91B4-3B98E58C28E0}"/>
              </a:ext>
            </a:extLst>
          </p:cNvPr>
          <p:cNvSpPr/>
          <p:nvPr/>
        </p:nvSpPr>
        <p:spPr>
          <a:xfrm>
            <a:off x="10970126" y="2545236"/>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孫呉出張所</a:t>
            </a:r>
          </a:p>
        </p:txBody>
      </p:sp>
      <p:sp>
        <p:nvSpPr>
          <p:cNvPr id="13" name="四角形: 角を丸くする 12">
            <a:extLst>
              <a:ext uri="{FF2B5EF4-FFF2-40B4-BE49-F238E27FC236}">
                <a16:creationId xmlns:a16="http://schemas.microsoft.com/office/drawing/2014/main" id="{D6DD1319-0803-7555-9762-849C9DF4F40C}"/>
              </a:ext>
            </a:extLst>
          </p:cNvPr>
          <p:cNvSpPr/>
          <p:nvPr/>
        </p:nvSpPr>
        <p:spPr>
          <a:xfrm>
            <a:off x="10612573" y="2545235"/>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チャムス出張所</a:t>
            </a:r>
          </a:p>
        </p:txBody>
      </p:sp>
      <p:sp>
        <p:nvSpPr>
          <p:cNvPr id="14" name="四角形: 角を丸くする 13">
            <a:extLst>
              <a:ext uri="{FF2B5EF4-FFF2-40B4-BE49-F238E27FC236}">
                <a16:creationId xmlns:a16="http://schemas.microsoft.com/office/drawing/2014/main" id="{BD268EBF-A6D1-E089-8497-2CEE9CD0AF9C}"/>
              </a:ext>
            </a:extLst>
          </p:cNvPr>
          <p:cNvSpPr/>
          <p:nvPr/>
        </p:nvSpPr>
        <p:spPr>
          <a:xfrm>
            <a:off x="10250748" y="2545236"/>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摘河出張所</a:t>
            </a:r>
          </a:p>
        </p:txBody>
      </p:sp>
      <p:sp>
        <p:nvSpPr>
          <p:cNvPr id="15" name="四角形: 角を丸くする 14">
            <a:extLst>
              <a:ext uri="{FF2B5EF4-FFF2-40B4-BE49-F238E27FC236}">
                <a16:creationId xmlns:a16="http://schemas.microsoft.com/office/drawing/2014/main" id="{79F85D1D-28F8-382D-EAF6-28360A864EF9}"/>
              </a:ext>
            </a:extLst>
          </p:cNvPr>
          <p:cNvSpPr/>
          <p:nvPr/>
        </p:nvSpPr>
        <p:spPr>
          <a:xfrm>
            <a:off x="9893195" y="2545235"/>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南京出張所</a:t>
            </a:r>
          </a:p>
        </p:txBody>
      </p:sp>
      <p:sp>
        <p:nvSpPr>
          <p:cNvPr id="16" name="四角形: 角を丸くする 15">
            <a:extLst>
              <a:ext uri="{FF2B5EF4-FFF2-40B4-BE49-F238E27FC236}">
                <a16:creationId xmlns:a16="http://schemas.microsoft.com/office/drawing/2014/main" id="{79141098-CCEE-2F42-EA60-341E787FB413}"/>
              </a:ext>
            </a:extLst>
          </p:cNvPr>
          <p:cNvSpPr/>
          <p:nvPr/>
        </p:nvSpPr>
        <p:spPr>
          <a:xfrm>
            <a:off x="7955996" y="4722219"/>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牡丹江出張所</a:t>
            </a:r>
          </a:p>
        </p:txBody>
      </p:sp>
      <p:sp>
        <p:nvSpPr>
          <p:cNvPr id="17" name="四角形: 角を丸くする 16">
            <a:extLst>
              <a:ext uri="{FF2B5EF4-FFF2-40B4-BE49-F238E27FC236}">
                <a16:creationId xmlns:a16="http://schemas.microsoft.com/office/drawing/2014/main" id="{C9AB37C7-9E15-DF3B-4FEA-2F6F708DDD6E}"/>
              </a:ext>
            </a:extLst>
          </p:cNvPr>
          <p:cNvSpPr/>
          <p:nvPr/>
        </p:nvSpPr>
        <p:spPr>
          <a:xfrm>
            <a:off x="7598443" y="4722218"/>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アパカ出張所</a:t>
            </a:r>
          </a:p>
        </p:txBody>
      </p:sp>
      <p:sp>
        <p:nvSpPr>
          <p:cNvPr id="18" name="四角形: 角を丸くする 17">
            <a:extLst>
              <a:ext uri="{FF2B5EF4-FFF2-40B4-BE49-F238E27FC236}">
                <a16:creationId xmlns:a16="http://schemas.microsoft.com/office/drawing/2014/main" id="{95E887B7-CDE3-BF2D-081C-6D6F6FDB9AA1}"/>
              </a:ext>
            </a:extLst>
          </p:cNvPr>
          <p:cNvSpPr/>
          <p:nvPr/>
        </p:nvSpPr>
        <p:spPr>
          <a:xfrm>
            <a:off x="7236618" y="4722219"/>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通化出張所</a:t>
            </a:r>
          </a:p>
        </p:txBody>
      </p:sp>
      <p:sp>
        <p:nvSpPr>
          <p:cNvPr id="19" name="四角形: 角を丸くする 18">
            <a:extLst>
              <a:ext uri="{FF2B5EF4-FFF2-40B4-BE49-F238E27FC236}">
                <a16:creationId xmlns:a16="http://schemas.microsoft.com/office/drawing/2014/main" id="{60037450-780D-1022-46A0-E1001325F9A7}"/>
              </a:ext>
            </a:extLst>
          </p:cNvPr>
          <p:cNvSpPr/>
          <p:nvPr/>
        </p:nvSpPr>
        <p:spPr>
          <a:xfrm>
            <a:off x="6879065" y="4722218"/>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ハイラル出張所</a:t>
            </a:r>
          </a:p>
        </p:txBody>
      </p:sp>
      <p:sp>
        <p:nvSpPr>
          <p:cNvPr id="20" name="四角形: 角を丸くする 19">
            <a:extLst>
              <a:ext uri="{FF2B5EF4-FFF2-40B4-BE49-F238E27FC236}">
                <a16:creationId xmlns:a16="http://schemas.microsoft.com/office/drawing/2014/main" id="{62AF315E-0C6E-73B0-181B-834701C563C1}"/>
              </a:ext>
            </a:extLst>
          </p:cNvPr>
          <p:cNvSpPr/>
          <p:nvPr/>
        </p:nvSpPr>
        <p:spPr>
          <a:xfrm>
            <a:off x="6517240" y="4722219"/>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チチハル出張所</a:t>
            </a:r>
          </a:p>
        </p:txBody>
      </p:sp>
      <p:sp>
        <p:nvSpPr>
          <p:cNvPr id="21" name="四角形: 角を丸くする 20">
            <a:extLst>
              <a:ext uri="{FF2B5EF4-FFF2-40B4-BE49-F238E27FC236}">
                <a16:creationId xmlns:a16="http://schemas.microsoft.com/office/drawing/2014/main" id="{DDDF3E3F-099A-3FF4-EEBA-8AD93F8FA58D}"/>
              </a:ext>
            </a:extLst>
          </p:cNvPr>
          <p:cNvSpPr/>
          <p:nvPr/>
        </p:nvSpPr>
        <p:spPr>
          <a:xfrm>
            <a:off x="6159687" y="4722218"/>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大連出張所</a:t>
            </a:r>
          </a:p>
        </p:txBody>
      </p:sp>
      <p:sp>
        <p:nvSpPr>
          <p:cNvPr id="22" name="四角形: 角を丸くする 21">
            <a:extLst>
              <a:ext uri="{FF2B5EF4-FFF2-40B4-BE49-F238E27FC236}">
                <a16:creationId xmlns:a16="http://schemas.microsoft.com/office/drawing/2014/main" id="{411CB236-4C42-13CB-42D9-F5716D4C38B0}"/>
              </a:ext>
            </a:extLst>
          </p:cNvPr>
          <p:cNvSpPr/>
          <p:nvPr/>
        </p:nvSpPr>
        <p:spPr>
          <a:xfrm>
            <a:off x="10117019" y="4722218"/>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興安出張所</a:t>
            </a:r>
          </a:p>
        </p:txBody>
      </p:sp>
      <p:sp>
        <p:nvSpPr>
          <p:cNvPr id="23" name="四角形: 角を丸くする 22">
            <a:extLst>
              <a:ext uri="{FF2B5EF4-FFF2-40B4-BE49-F238E27FC236}">
                <a16:creationId xmlns:a16="http://schemas.microsoft.com/office/drawing/2014/main" id="{4FA18E28-EE00-05D2-A5A5-D03B141AF98D}"/>
              </a:ext>
            </a:extLst>
          </p:cNvPr>
          <p:cNvSpPr/>
          <p:nvPr/>
        </p:nvSpPr>
        <p:spPr>
          <a:xfrm>
            <a:off x="9759466" y="4722217"/>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黒河出張所</a:t>
            </a:r>
          </a:p>
        </p:txBody>
      </p:sp>
      <p:sp>
        <p:nvSpPr>
          <p:cNvPr id="24" name="四角形: 角を丸くする 23">
            <a:extLst>
              <a:ext uri="{FF2B5EF4-FFF2-40B4-BE49-F238E27FC236}">
                <a16:creationId xmlns:a16="http://schemas.microsoft.com/office/drawing/2014/main" id="{3541B281-3E0E-E07F-58E0-5C71B18EAE24}"/>
              </a:ext>
            </a:extLst>
          </p:cNvPr>
          <p:cNvSpPr/>
          <p:nvPr/>
        </p:nvSpPr>
        <p:spPr>
          <a:xfrm>
            <a:off x="9397641" y="4722218"/>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チャムス出張所</a:t>
            </a:r>
          </a:p>
        </p:txBody>
      </p:sp>
      <p:sp>
        <p:nvSpPr>
          <p:cNvPr id="25" name="四角形: 角を丸くする 24">
            <a:extLst>
              <a:ext uri="{FF2B5EF4-FFF2-40B4-BE49-F238E27FC236}">
                <a16:creationId xmlns:a16="http://schemas.microsoft.com/office/drawing/2014/main" id="{4F4D66F7-25DA-5EF2-589A-F2831D558C55}"/>
              </a:ext>
            </a:extLst>
          </p:cNvPr>
          <p:cNvSpPr/>
          <p:nvPr/>
        </p:nvSpPr>
        <p:spPr>
          <a:xfrm>
            <a:off x="9040088" y="4722217"/>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ysClr val="windowText" lastClr="000000"/>
                </a:solidFill>
                <a:latin typeface="BIZ UDPゴシック" panose="020B0400000000000000" pitchFamily="50" charset="-128"/>
                <a:ea typeface="BIZ UDPゴシック" panose="020B0400000000000000" pitchFamily="50" charset="-128"/>
              </a:rPr>
              <a:t>東安</a:t>
            </a: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出張所</a:t>
            </a:r>
          </a:p>
        </p:txBody>
      </p:sp>
      <p:sp>
        <p:nvSpPr>
          <p:cNvPr id="26" name="四角形: 角を丸くする 25">
            <a:extLst>
              <a:ext uri="{FF2B5EF4-FFF2-40B4-BE49-F238E27FC236}">
                <a16:creationId xmlns:a16="http://schemas.microsoft.com/office/drawing/2014/main" id="{1E3EB356-400F-1EEF-B13B-D76028302FDD}"/>
              </a:ext>
            </a:extLst>
          </p:cNvPr>
          <p:cNvSpPr/>
          <p:nvPr/>
        </p:nvSpPr>
        <p:spPr>
          <a:xfrm>
            <a:off x="8678263" y="4722218"/>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鶏寧張所</a:t>
            </a:r>
          </a:p>
        </p:txBody>
      </p:sp>
      <p:sp>
        <p:nvSpPr>
          <p:cNvPr id="27" name="四角形: 角を丸くする 26">
            <a:extLst>
              <a:ext uri="{FF2B5EF4-FFF2-40B4-BE49-F238E27FC236}">
                <a16:creationId xmlns:a16="http://schemas.microsoft.com/office/drawing/2014/main" id="{FF4DAA0B-FD0C-DDA5-60C3-6EFF0D63022D}"/>
              </a:ext>
            </a:extLst>
          </p:cNvPr>
          <p:cNvSpPr/>
          <p:nvPr/>
        </p:nvSpPr>
        <p:spPr>
          <a:xfrm>
            <a:off x="8320710" y="4722217"/>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間島出張所</a:t>
            </a:r>
          </a:p>
        </p:txBody>
      </p:sp>
      <p:sp>
        <p:nvSpPr>
          <p:cNvPr id="28" name="四角形: 角を丸くする 27">
            <a:extLst>
              <a:ext uri="{FF2B5EF4-FFF2-40B4-BE49-F238E27FC236}">
                <a16:creationId xmlns:a16="http://schemas.microsoft.com/office/drawing/2014/main" id="{7C40EA06-B4C8-B4F1-E5BA-EC2CF8C6BFBD}"/>
              </a:ext>
            </a:extLst>
          </p:cNvPr>
          <p:cNvSpPr/>
          <p:nvPr/>
        </p:nvSpPr>
        <p:spPr>
          <a:xfrm>
            <a:off x="5779274" y="4722217"/>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厚和出張所</a:t>
            </a:r>
          </a:p>
        </p:txBody>
      </p:sp>
      <p:sp>
        <p:nvSpPr>
          <p:cNvPr id="29" name="四角形: 角を丸くする 28">
            <a:extLst>
              <a:ext uri="{FF2B5EF4-FFF2-40B4-BE49-F238E27FC236}">
                <a16:creationId xmlns:a16="http://schemas.microsoft.com/office/drawing/2014/main" id="{42E6F591-7122-A407-E4F3-629493C4B42A}"/>
              </a:ext>
            </a:extLst>
          </p:cNvPr>
          <p:cNvSpPr/>
          <p:nvPr/>
        </p:nvSpPr>
        <p:spPr>
          <a:xfrm>
            <a:off x="5421721" y="4722216"/>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奉天出張所</a:t>
            </a:r>
          </a:p>
        </p:txBody>
      </p:sp>
      <p:sp>
        <p:nvSpPr>
          <p:cNvPr id="34" name="四角形: 角を丸くする 33">
            <a:extLst>
              <a:ext uri="{FF2B5EF4-FFF2-40B4-BE49-F238E27FC236}">
                <a16:creationId xmlns:a16="http://schemas.microsoft.com/office/drawing/2014/main" id="{79D67601-2142-3BDF-A81E-2127881C0988}"/>
              </a:ext>
            </a:extLst>
          </p:cNvPr>
          <p:cNvSpPr/>
          <p:nvPr/>
        </p:nvSpPr>
        <p:spPr>
          <a:xfrm>
            <a:off x="1238897" y="732770"/>
            <a:ext cx="1845339" cy="361227"/>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支</a:t>
            </a:r>
            <a:r>
              <a:rPr kumimoji="1" lang="ja-JP" altLang="en-US" sz="2000" dirty="0">
                <a:latin typeface="BIZ UDPゴシック" panose="020B0400000000000000" pitchFamily="50" charset="-128"/>
                <a:ea typeface="BIZ UDPゴシック" panose="020B0400000000000000" pitchFamily="50" charset="-128"/>
              </a:rPr>
              <a:t>那派遣軍</a:t>
            </a:r>
          </a:p>
        </p:txBody>
      </p:sp>
      <p:sp>
        <p:nvSpPr>
          <p:cNvPr id="35" name="四角形: 角を丸くする 34">
            <a:extLst>
              <a:ext uri="{FF2B5EF4-FFF2-40B4-BE49-F238E27FC236}">
                <a16:creationId xmlns:a16="http://schemas.microsoft.com/office/drawing/2014/main" id="{3B2B9BC0-68EC-596C-E479-7BFD7D6F04EF}"/>
              </a:ext>
            </a:extLst>
          </p:cNvPr>
          <p:cNvSpPr/>
          <p:nvPr/>
        </p:nvSpPr>
        <p:spPr>
          <a:xfrm>
            <a:off x="2824368" y="1543321"/>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上海特務機関</a:t>
            </a:r>
          </a:p>
        </p:txBody>
      </p:sp>
      <p:sp>
        <p:nvSpPr>
          <p:cNvPr id="36" name="四角形: 角を丸くする 35">
            <a:extLst>
              <a:ext uri="{FF2B5EF4-FFF2-40B4-BE49-F238E27FC236}">
                <a16:creationId xmlns:a16="http://schemas.microsoft.com/office/drawing/2014/main" id="{11F2A452-9B7C-E297-F2C0-D87E0BE262C4}"/>
              </a:ext>
            </a:extLst>
          </p:cNvPr>
          <p:cNvSpPr/>
          <p:nvPr/>
        </p:nvSpPr>
        <p:spPr>
          <a:xfrm>
            <a:off x="2466815" y="1543320"/>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北支那方面軍</a:t>
            </a:r>
          </a:p>
        </p:txBody>
      </p:sp>
      <p:sp>
        <p:nvSpPr>
          <p:cNvPr id="37" name="四角形: 角を丸くする 36">
            <a:extLst>
              <a:ext uri="{FF2B5EF4-FFF2-40B4-BE49-F238E27FC236}">
                <a16:creationId xmlns:a16="http://schemas.microsoft.com/office/drawing/2014/main" id="{E929719F-00EE-C4E0-0853-8846EA6ABDB0}"/>
              </a:ext>
            </a:extLst>
          </p:cNvPr>
          <p:cNvSpPr/>
          <p:nvPr/>
        </p:nvSpPr>
        <p:spPr>
          <a:xfrm>
            <a:off x="2104990" y="1543321"/>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特種情報部</a:t>
            </a:r>
          </a:p>
        </p:txBody>
      </p:sp>
      <p:sp>
        <p:nvSpPr>
          <p:cNvPr id="38" name="四角形: 角を丸くする 37">
            <a:extLst>
              <a:ext uri="{FF2B5EF4-FFF2-40B4-BE49-F238E27FC236}">
                <a16:creationId xmlns:a16="http://schemas.microsoft.com/office/drawing/2014/main" id="{A4428A71-9CA4-8151-52A0-0B3D0C0F6282}"/>
              </a:ext>
            </a:extLst>
          </p:cNvPr>
          <p:cNvSpPr/>
          <p:nvPr/>
        </p:nvSpPr>
        <p:spPr>
          <a:xfrm>
            <a:off x="1747437" y="1543320"/>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上海陸軍部</a:t>
            </a:r>
          </a:p>
        </p:txBody>
      </p:sp>
      <p:sp>
        <p:nvSpPr>
          <p:cNvPr id="39" name="四角形: 角を丸くする 38">
            <a:extLst>
              <a:ext uri="{FF2B5EF4-FFF2-40B4-BE49-F238E27FC236}">
                <a16:creationId xmlns:a16="http://schemas.microsoft.com/office/drawing/2014/main" id="{1E315863-B197-C03E-3A0A-EA85BE2B9F6F}"/>
              </a:ext>
            </a:extLst>
          </p:cNvPr>
          <p:cNvSpPr/>
          <p:nvPr/>
        </p:nvSpPr>
        <p:spPr>
          <a:xfrm>
            <a:off x="1385612" y="1543321"/>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梅機関</a:t>
            </a:r>
          </a:p>
        </p:txBody>
      </p:sp>
      <p:sp>
        <p:nvSpPr>
          <p:cNvPr id="40" name="四角形: 角を丸くする 39">
            <a:extLst>
              <a:ext uri="{FF2B5EF4-FFF2-40B4-BE49-F238E27FC236}">
                <a16:creationId xmlns:a16="http://schemas.microsoft.com/office/drawing/2014/main" id="{0A81AFB3-B883-4CDD-8A94-3168F7A2C2B9}"/>
              </a:ext>
            </a:extLst>
          </p:cNvPr>
          <p:cNvSpPr/>
          <p:nvPr/>
        </p:nvSpPr>
        <p:spPr>
          <a:xfrm>
            <a:off x="1028059" y="1543320"/>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参謀部第二部</a:t>
            </a:r>
          </a:p>
        </p:txBody>
      </p:sp>
      <p:sp>
        <p:nvSpPr>
          <p:cNvPr id="41" name="四角形: 角を丸くする 40">
            <a:extLst>
              <a:ext uri="{FF2B5EF4-FFF2-40B4-BE49-F238E27FC236}">
                <a16:creationId xmlns:a16="http://schemas.microsoft.com/office/drawing/2014/main" id="{874CDC4E-5204-151C-95AC-B2459DBDD240}"/>
              </a:ext>
            </a:extLst>
          </p:cNvPr>
          <p:cNvSpPr/>
          <p:nvPr/>
        </p:nvSpPr>
        <p:spPr>
          <a:xfrm>
            <a:off x="5942822" y="2570534"/>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防諜班</a:t>
            </a:r>
          </a:p>
        </p:txBody>
      </p:sp>
      <p:sp>
        <p:nvSpPr>
          <p:cNvPr id="42" name="四角形: 角を丸くする 41">
            <a:extLst>
              <a:ext uri="{FF2B5EF4-FFF2-40B4-BE49-F238E27FC236}">
                <a16:creationId xmlns:a16="http://schemas.microsoft.com/office/drawing/2014/main" id="{A6439DD7-8E83-FB17-6151-27F8407C757A}"/>
              </a:ext>
            </a:extLst>
          </p:cNvPr>
          <p:cNvSpPr/>
          <p:nvPr/>
        </p:nvSpPr>
        <p:spPr>
          <a:xfrm>
            <a:off x="5585269" y="2570533"/>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宣伝謀略班</a:t>
            </a:r>
          </a:p>
        </p:txBody>
      </p:sp>
      <p:sp>
        <p:nvSpPr>
          <p:cNvPr id="43" name="四角形: 角を丸くする 42">
            <a:extLst>
              <a:ext uri="{FF2B5EF4-FFF2-40B4-BE49-F238E27FC236}">
                <a16:creationId xmlns:a16="http://schemas.microsoft.com/office/drawing/2014/main" id="{830DF5E5-61EF-69B4-5323-9E21538FBE20}"/>
              </a:ext>
            </a:extLst>
          </p:cNvPr>
          <p:cNvSpPr/>
          <p:nvPr/>
        </p:nvSpPr>
        <p:spPr>
          <a:xfrm>
            <a:off x="5223444" y="2570534"/>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兵要地誌班</a:t>
            </a:r>
          </a:p>
        </p:txBody>
      </p:sp>
      <p:sp>
        <p:nvSpPr>
          <p:cNvPr id="44" name="四角形: 角を丸くする 43">
            <a:extLst>
              <a:ext uri="{FF2B5EF4-FFF2-40B4-BE49-F238E27FC236}">
                <a16:creationId xmlns:a16="http://schemas.microsoft.com/office/drawing/2014/main" id="{1EBDDDF2-5122-E95C-501B-FE733F53C75C}"/>
              </a:ext>
            </a:extLst>
          </p:cNvPr>
          <p:cNvSpPr/>
          <p:nvPr/>
        </p:nvSpPr>
        <p:spPr>
          <a:xfrm>
            <a:off x="4865891" y="2570533"/>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軍情班</a:t>
            </a:r>
          </a:p>
        </p:txBody>
      </p:sp>
      <p:sp>
        <p:nvSpPr>
          <p:cNvPr id="45" name="四角形: 角を丸くする 44">
            <a:extLst>
              <a:ext uri="{FF2B5EF4-FFF2-40B4-BE49-F238E27FC236}">
                <a16:creationId xmlns:a16="http://schemas.microsoft.com/office/drawing/2014/main" id="{5CB1EAE7-2343-4916-7B05-3D5A66D0B00E}"/>
              </a:ext>
            </a:extLst>
          </p:cNvPr>
          <p:cNvSpPr/>
          <p:nvPr/>
        </p:nvSpPr>
        <p:spPr>
          <a:xfrm>
            <a:off x="3903575" y="3465513"/>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六条会館</a:t>
            </a:r>
          </a:p>
        </p:txBody>
      </p:sp>
      <p:sp>
        <p:nvSpPr>
          <p:cNvPr id="46" name="四角形: 角を丸くする 45">
            <a:extLst>
              <a:ext uri="{FF2B5EF4-FFF2-40B4-BE49-F238E27FC236}">
                <a16:creationId xmlns:a16="http://schemas.microsoft.com/office/drawing/2014/main" id="{C39EC71D-927A-28EC-25D8-6E66CC5AE8B6}"/>
              </a:ext>
            </a:extLst>
          </p:cNvPr>
          <p:cNvSpPr/>
          <p:nvPr/>
        </p:nvSpPr>
        <p:spPr>
          <a:xfrm>
            <a:off x="3546022" y="3465512"/>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日高機関</a:t>
            </a:r>
          </a:p>
        </p:txBody>
      </p:sp>
      <p:sp>
        <p:nvSpPr>
          <p:cNvPr id="47" name="四角形: 角を丸くする 46">
            <a:extLst>
              <a:ext uri="{FF2B5EF4-FFF2-40B4-BE49-F238E27FC236}">
                <a16:creationId xmlns:a16="http://schemas.microsoft.com/office/drawing/2014/main" id="{EE12757E-D9DD-C259-56C3-14AB85C28642}"/>
              </a:ext>
            </a:extLst>
          </p:cNvPr>
          <p:cNvSpPr/>
          <p:nvPr/>
        </p:nvSpPr>
        <p:spPr>
          <a:xfrm>
            <a:off x="3184197" y="3465513"/>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茂川機関</a:t>
            </a:r>
          </a:p>
        </p:txBody>
      </p:sp>
      <p:sp>
        <p:nvSpPr>
          <p:cNvPr id="48" name="四角形: 角を丸くする 47">
            <a:extLst>
              <a:ext uri="{FF2B5EF4-FFF2-40B4-BE49-F238E27FC236}">
                <a16:creationId xmlns:a16="http://schemas.microsoft.com/office/drawing/2014/main" id="{7800363E-7C99-7675-F1AC-D582D83F429A}"/>
              </a:ext>
            </a:extLst>
          </p:cNvPr>
          <p:cNvSpPr/>
          <p:nvPr/>
        </p:nvSpPr>
        <p:spPr>
          <a:xfrm>
            <a:off x="2826644" y="3465512"/>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第一軍・桜機関</a:t>
            </a:r>
          </a:p>
        </p:txBody>
      </p:sp>
      <p:sp>
        <p:nvSpPr>
          <p:cNvPr id="54" name="四角形: 角を丸くする 53">
            <a:extLst>
              <a:ext uri="{FF2B5EF4-FFF2-40B4-BE49-F238E27FC236}">
                <a16:creationId xmlns:a16="http://schemas.microsoft.com/office/drawing/2014/main" id="{6262BB69-435E-B6D5-922E-17D406B269C2}"/>
              </a:ext>
            </a:extLst>
          </p:cNvPr>
          <p:cNvSpPr/>
          <p:nvPr/>
        </p:nvSpPr>
        <p:spPr>
          <a:xfrm>
            <a:off x="1027089" y="3465512"/>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ysClr val="windowText" lastClr="000000"/>
                </a:solidFill>
                <a:latin typeface="BIZ UDPゴシック" panose="020B0400000000000000" pitchFamily="50" charset="-128"/>
                <a:ea typeface="BIZ UDPゴシック" panose="020B0400000000000000" pitchFamily="50" charset="-128"/>
              </a:rPr>
              <a:t>松</a:t>
            </a: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機関</a:t>
            </a:r>
          </a:p>
        </p:txBody>
      </p:sp>
      <p:sp>
        <p:nvSpPr>
          <p:cNvPr id="55" name="四角形: 角を丸くする 54">
            <a:extLst>
              <a:ext uri="{FF2B5EF4-FFF2-40B4-BE49-F238E27FC236}">
                <a16:creationId xmlns:a16="http://schemas.microsoft.com/office/drawing/2014/main" id="{7AD037FB-BD29-19F6-F9DA-9120754472B0}"/>
              </a:ext>
            </a:extLst>
          </p:cNvPr>
          <p:cNvSpPr/>
          <p:nvPr/>
        </p:nvSpPr>
        <p:spPr>
          <a:xfrm>
            <a:off x="665264" y="3465513"/>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広州機関</a:t>
            </a:r>
          </a:p>
        </p:txBody>
      </p:sp>
      <p:sp>
        <p:nvSpPr>
          <p:cNvPr id="56" name="四角形: 角を丸くする 55">
            <a:extLst>
              <a:ext uri="{FF2B5EF4-FFF2-40B4-BE49-F238E27FC236}">
                <a16:creationId xmlns:a16="http://schemas.microsoft.com/office/drawing/2014/main" id="{03429084-EF11-91FF-D099-F6654E87E249}"/>
              </a:ext>
            </a:extLst>
          </p:cNvPr>
          <p:cNvSpPr/>
          <p:nvPr/>
        </p:nvSpPr>
        <p:spPr>
          <a:xfrm>
            <a:off x="307711" y="3465512"/>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興亜機関</a:t>
            </a:r>
          </a:p>
        </p:txBody>
      </p:sp>
      <p:sp>
        <p:nvSpPr>
          <p:cNvPr id="57" name="テキスト ボックス 56">
            <a:extLst>
              <a:ext uri="{FF2B5EF4-FFF2-40B4-BE49-F238E27FC236}">
                <a16:creationId xmlns:a16="http://schemas.microsoft.com/office/drawing/2014/main" id="{84D75D8B-6CE0-9964-2F98-79D7D9415B01}"/>
              </a:ext>
            </a:extLst>
          </p:cNvPr>
          <p:cNvSpPr txBox="1"/>
          <p:nvPr/>
        </p:nvSpPr>
        <p:spPr>
          <a:xfrm>
            <a:off x="544585" y="4996787"/>
            <a:ext cx="52510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天津</a:t>
            </a:r>
          </a:p>
        </p:txBody>
      </p:sp>
      <p:sp>
        <p:nvSpPr>
          <p:cNvPr id="58" name="テキスト ボックス 57">
            <a:extLst>
              <a:ext uri="{FF2B5EF4-FFF2-40B4-BE49-F238E27FC236}">
                <a16:creationId xmlns:a16="http://schemas.microsoft.com/office/drawing/2014/main" id="{E4582A34-AA81-CCA8-13B8-5D1C57F8B6C8}"/>
              </a:ext>
            </a:extLst>
          </p:cNvPr>
          <p:cNvSpPr txBox="1"/>
          <p:nvPr/>
        </p:nvSpPr>
        <p:spPr>
          <a:xfrm>
            <a:off x="876627" y="4999953"/>
            <a:ext cx="52510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上海</a:t>
            </a:r>
          </a:p>
        </p:txBody>
      </p:sp>
      <p:sp>
        <p:nvSpPr>
          <p:cNvPr id="59" name="テキスト ボックス 58">
            <a:extLst>
              <a:ext uri="{FF2B5EF4-FFF2-40B4-BE49-F238E27FC236}">
                <a16:creationId xmlns:a16="http://schemas.microsoft.com/office/drawing/2014/main" id="{E94E292F-65A1-8072-E30A-A4AB5785F0BA}"/>
              </a:ext>
            </a:extLst>
          </p:cNvPr>
          <p:cNvSpPr txBox="1"/>
          <p:nvPr/>
        </p:nvSpPr>
        <p:spPr>
          <a:xfrm>
            <a:off x="185009" y="5003206"/>
            <a:ext cx="52510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香港</a:t>
            </a:r>
          </a:p>
        </p:txBody>
      </p:sp>
      <p:sp>
        <p:nvSpPr>
          <p:cNvPr id="60" name="テキスト ボックス 59">
            <a:extLst>
              <a:ext uri="{FF2B5EF4-FFF2-40B4-BE49-F238E27FC236}">
                <a16:creationId xmlns:a16="http://schemas.microsoft.com/office/drawing/2014/main" id="{30AC2180-948C-B420-3C60-06A743B5E275}"/>
              </a:ext>
            </a:extLst>
          </p:cNvPr>
          <p:cNvSpPr txBox="1"/>
          <p:nvPr/>
        </p:nvSpPr>
        <p:spPr>
          <a:xfrm>
            <a:off x="1269783" y="3078878"/>
            <a:ext cx="52510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上海</a:t>
            </a:r>
          </a:p>
        </p:txBody>
      </p:sp>
      <p:sp>
        <p:nvSpPr>
          <p:cNvPr id="3078" name="四角形: 角を丸くする 3077">
            <a:extLst>
              <a:ext uri="{FF2B5EF4-FFF2-40B4-BE49-F238E27FC236}">
                <a16:creationId xmlns:a16="http://schemas.microsoft.com/office/drawing/2014/main" id="{1EA64AB3-FFA8-B4DC-E545-7C5A2E4E826D}"/>
              </a:ext>
            </a:extLst>
          </p:cNvPr>
          <p:cNvSpPr/>
          <p:nvPr/>
        </p:nvSpPr>
        <p:spPr>
          <a:xfrm>
            <a:off x="2312513" y="5485972"/>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新郷機関</a:t>
            </a:r>
          </a:p>
        </p:txBody>
      </p:sp>
      <p:sp>
        <p:nvSpPr>
          <p:cNvPr id="3079" name="四角形: 角を丸くする 3078">
            <a:extLst>
              <a:ext uri="{FF2B5EF4-FFF2-40B4-BE49-F238E27FC236}">
                <a16:creationId xmlns:a16="http://schemas.microsoft.com/office/drawing/2014/main" id="{462CCD58-8A4F-8DA7-E491-6B4F27CCC315}"/>
              </a:ext>
            </a:extLst>
          </p:cNvPr>
          <p:cNvSpPr/>
          <p:nvPr/>
        </p:nvSpPr>
        <p:spPr>
          <a:xfrm>
            <a:off x="1954960" y="5485971"/>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済南機関</a:t>
            </a:r>
          </a:p>
        </p:txBody>
      </p:sp>
      <p:sp>
        <p:nvSpPr>
          <p:cNvPr id="3080" name="四角形: 角を丸くする 3079">
            <a:extLst>
              <a:ext uri="{FF2B5EF4-FFF2-40B4-BE49-F238E27FC236}">
                <a16:creationId xmlns:a16="http://schemas.microsoft.com/office/drawing/2014/main" id="{32336060-C0ED-63AE-3414-0E0CE284A624}"/>
              </a:ext>
            </a:extLst>
          </p:cNvPr>
          <p:cNvSpPr/>
          <p:nvPr/>
        </p:nvSpPr>
        <p:spPr>
          <a:xfrm>
            <a:off x="1593135" y="5485972"/>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太原機関</a:t>
            </a:r>
          </a:p>
        </p:txBody>
      </p:sp>
      <p:sp>
        <p:nvSpPr>
          <p:cNvPr id="3081" name="四角形: 角を丸くする 3080">
            <a:extLst>
              <a:ext uri="{FF2B5EF4-FFF2-40B4-BE49-F238E27FC236}">
                <a16:creationId xmlns:a16="http://schemas.microsoft.com/office/drawing/2014/main" id="{A91CE5C5-6E25-CD9F-F21B-9E959AC9DA4F}"/>
              </a:ext>
            </a:extLst>
          </p:cNvPr>
          <p:cNvSpPr/>
          <p:nvPr/>
        </p:nvSpPr>
        <p:spPr>
          <a:xfrm>
            <a:off x="1235582" y="5485971"/>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北京機関</a:t>
            </a:r>
          </a:p>
        </p:txBody>
      </p:sp>
      <p:sp>
        <p:nvSpPr>
          <p:cNvPr id="3082" name="四角形: 角を丸くする 3081">
            <a:extLst>
              <a:ext uri="{FF2B5EF4-FFF2-40B4-BE49-F238E27FC236}">
                <a16:creationId xmlns:a16="http://schemas.microsoft.com/office/drawing/2014/main" id="{4E8BEB86-4EBC-4ADD-2A1C-70B231F7EECE}"/>
              </a:ext>
            </a:extLst>
          </p:cNvPr>
          <p:cNvSpPr/>
          <p:nvPr/>
        </p:nvSpPr>
        <p:spPr>
          <a:xfrm>
            <a:off x="873757" y="5485972"/>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上海機関</a:t>
            </a:r>
          </a:p>
        </p:txBody>
      </p:sp>
      <p:sp>
        <p:nvSpPr>
          <p:cNvPr id="3083" name="四角形: 角を丸くする 3082">
            <a:extLst>
              <a:ext uri="{FF2B5EF4-FFF2-40B4-BE49-F238E27FC236}">
                <a16:creationId xmlns:a16="http://schemas.microsoft.com/office/drawing/2014/main" id="{20CA4850-17D7-E120-8A38-12695B7A01B8}"/>
              </a:ext>
            </a:extLst>
          </p:cNvPr>
          <p:cNvSpPr/>
          <p:nvPr/>
        </p:nvSpPr>
        <p:spPr>
          <a:xfrm>
            <a:off x="516204" y="5485971"/>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南京機関</a:t>
            </a:r>
          </a:p>
        </p:txBody>
      </p:sp>
      <p:sp>
        <p:nvSpPr>
          <p:cNvPr id="3084" name="四角形: 角を丸くする 3083">
            <a:extLst>
              <a:ext uri="{FF2B5EF4-FFF2-40B4-BE49-F238E27FC236}">
                <a16:creationId xmlns:a16="http://schemas.microsoft.com/office/drawing/2014/main" id="{BC4463CF-8DF0-8629-C6A7-6F105694FEA8}"/>
              </a:ext>
            </a:extLst>
          </p:cNvPr>
          <p:cNvSpPr/>
          <p:nvPr/>
        </p:nvSpPr>
        <p:spPr>
          <a:xfrm>
            <a:off x="3031891" y="5479866"/>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衝陽機関</a:t>
            </a:r>
          </a:p>
        </p:txBody>
      </p:sp>
      <p:sp>
        <p:nvSpPr>
          <p:cNvPr id="3085" name="四角形: 角を丸くする 3084">
            <a:extLst>
              <a:ext uri="{FF2B5EF4-FFF2-40B4-BE49-F238E27FC236}">
                <a16:creationId xmlns:a16="http://schemas.microsoft.com/office/drawing/2014/main" id="{3A63B072-C94E-7177-47BA-D73D7951B232}"/>
              </a:ext>
            </a:extLst>
          </p:cNvPr>
          <p:cNvSpPr/>
          <p:nvPr/>
        </p:nvSpPr>
        <p:spPr>
          <a:xfrm>
            <a:off x="2674338" y="5479865"/>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漢口機関</a:t>
            </a:r>
          </a:p>
        </p:txBody>
      </p:sp>
      <p:sp>
        <p:nvSpPr>
          <p:cNvPr id="3086" name="四角形: 角を丸くする 3085">
            <a:extLst>
              <a:ext uri="{FF2B5EF4-FFF2-40B4-BE49-F238E27FC236}">
                <a16:creationId xmlns:a16="http://schemas.microsoft.com/office/drawing/2014/main" id="{AA8E6017-272D-971E-B52F-91E40BD7EF9B}"/>
              </a:ext>
            </a:extLst>
          </p:cNvPr>
          <p:cNvSpPr/>
          <p:nvPr/>
        </p:nvSpPr>
        <p:spPr>
          <a:xfrm>
            <a:off x="81450" y="5505754"/>
            <a:ext cx="253643" cy="10080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ysClr val="windowText" lastClr="000000"/>
                </a:solidFill>
                <a:latin typeface="BIZ UDPゴシック" panose="020B0400000000000000" pitchFamily="50" charset="-128"/>
                <a:ea typeface="BIZ UDPゴシック" panose="020B0400000000000000" pitchFamily="50" charset="-128"/>
              </a:rPr>
              <a:t>南京対米部</a:t>
            </a:r>
          </a:p>
        </p:txBody>
      </p:sp>
      <p:cxnSp>
        <p:nvCxnSpPr>
          <p:cNvPr id="3088" name="コネクタ: カギ線 3087">
            <a:extLst>
              <a:ext uri="{FF2B5EF4-FFF2-40B4-BE49-F238E27FC236}">
                <a16:creationId xmlns:a16="http://schemas.microsoft.com/office/drawing/2014/main" id="{E1F8D614-82D3-7839-10F8-13BF5A1B991E}"/>
              </a:ext>
            </a:extLst>
          </p:cNvPr>
          <p:cNvCxnSpPr>
            <a:stCxn id="4" idx="2"/>
            <a:endCxn id="6" idx="0"/>
          </p:cNvCxnSpPr>
          <p:nvPr/>
        </p:nvCxnSpPr>
        <p:spPr>
          <a:xfrm rot="16200000" flipH="1">
            <a:off x="9139788" y="-94201"/>
            <a:ext cx="591686" cy="296561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090" name="コネクタ: カギ線 3089">
            <a:extLst>
              <a:ext uri="{FF2B5EF4-FFF2-40B4-BE49-F238E27FC236}">
                <a16:creationId xmlns:a16="http://schemas.microsoft.com/office/drawing/2014/main" id="{4C2AAC66-58CB-8A1F-3CE7-8273B83ED2B9}"/>
              </a:ext>
            </a:extLst>
          </p:cNvPr>
          <p:cNvCxnSpPr>
            <a:stCxn id="4" idx="2"/>
            <a:endCxn id="8" idx="0"/>
          </p:cNvCxnSpPr>
          <p:nvPr/>
        </p:nvCxnSpPr>
        <p:spPr>
          <a:xfrm rot="5400000">
            <a:off x="6466287" y="197915"/>
            <a:ext cx="591685" cy="238138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092" name="直線コネクタ 3091">
            <a:extLst>
              <a:ext uri="{FF2B5EF4-FFF2-40B4-BE49-F238E27FC236}">
                <a16:creationId xmlns:a16="http://schemas.microsoft.com/office/drawing/2014/main" id="{92A60AD7-DB53-C81B-8C61-D8C5798CF284}"/>
              </a:ext>
            </a:extLst>
          </p:cNvPr>
          <p:cNvCxnSpPr>
            <a:stCxn id="4" idx="2"/>
            <a:endCxn id="7" idx="0"/>
          </p:cNvCxnSpPr>
          <p:nvPr/>
        </p:nvCxnSpPr>
        <p:spPr>
          <a:xfrm>
            <a:off x="7952822" y="1092766"/>
            <a:ext cx="4256" cy="591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4" name="コネクタ: カギ線 3093">
            <a:extLst>
              <a:ext uri="{FF2B5EF4-FFF2-40B4-BE49-F238E27FC236}">
                <a16:creationId xmlns:a16="http://schemas.microsoft.com/office/drawing/2014/main" id="{8F481548-FD8D-4CFA-005C-BCE3A6CA58CA}"/>
              </a:ext>
            </a:extLst>
          </p:cNvPr>
          <p:cNvCxnSpPr>
            <a:stCxn id="8" idx="2"/>
            <a:endCxn id="41" idx="0"/>
          </p:cNvCxnSpPr>
          <p:nvPr/>
        </p:nvCxnSpPr>
        <p:spPr>
          <a:xfrm rot="16200000" flipH="1">
            <a:off x="5570504" y="2046610"/>
            <a:ext cx="524856" cy="52299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096" name="コネクタ: カギ線 3095">
            <a:extLst>
              <a:ext uri="{FF2B5EF4-FFF2-40B4-BE49-F238E27FC236}">
                <a16:creationId xmlns:a16="http://schemas.microsoft.com/office/drawing/2014/main" id="{BC78780A-2350-169A-C752-CD2B815EDE66}"/>
              </a:ext>
            </a:extLst>
          </p:cNvPr>
          <p:cNvCxnSpPr>
            <a:stCxn id="8" idx="2"/>
            <a:endCxn id="44" idx="0"/>
          </p:cNvCxnSpPr>
          <p:nvPr/>
        </p:nvCxnSpPr>
        <p:spPr>
          <a:xfrm rot="5400000">
            <a:off x="5032040" y="2031136"/>
            <a:ext cx="524855" cy="55393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098" name="コネクタ: カギ線 3097">
            <a:extLst>
              <a:ext uri="{FF2B5EF4-FFF2-40B4-BE49-F238E27FC236}">
                <a16:creationId xmlns:a16="http://schemas.microsoft.com/office/drawing/2014/main" id="{32E5F130-D37C-76CF-68AF-96CEDEF5DB9E}"/>
              </a:ext>
            </a:extLst>
          </p:cNvPr>
          <p:cNvCxnSpPr>
            <a:stCxn id="8" idx="2"/>
            <a:endCxn id="43" idx="0"/>
          </p:cNvCxnSpPr>
          <p:nvPr/>
        </p:nvCxnSpPr>
        <p:spPr>
          <a:xfrm rot="5400000">
            <a:off x="5210815" y="2209913"/>
            <a:ext cx="524856" cy="19638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00" name="コネクタ: カギ線 3099">
            <a:extLst>
              <a:ext uri="{FF2B5EF4-FFF2-40B4-BE49-F238E27FC236}">
                <a16:creationId xmlns:a16="http://schemas.microsoft.com/office/drawing/2014/main" id="{B7BC373F-26D6-DB1A-9418-FCDB3E530804}"/>
              </a:ext>
            </a:extLst>
          </p:cNvPr>
          <p:cNvCxnSpPr>
            <a:stCxn id="8" idx="2"/>
            <a:endCxn id="42" idx="0"/>
          </p:cNvCxnSpPr>
          <p:nvPr/>
        </p:nvCxnSpPr>
        <p:spPr>
          <a:xfrm rot="16200000" flipH="1">
            <a:off x="5391728" y="2225385"/>
            <a:ext cx="524855" cy="16543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06" name="コネクタ: カギ線 3105">
            <a:extLst>
              <a:ext uri="{FF2B5EF4-FFF2-40B4-BE49-F238E27FC236}">
                <a16:creationId xmlns:a16="http://schemas.microsoft.com/office/drawing/2014/main" id="{B774DEF6-FE6A-0507-9AE9-ED606A83046A}"/>
              </a:ext>
            </a:extLst>
          </p:cNvPr>
          <p:cNvCxnSpPr>
            <a:stCxn id="7" idx="2"/>
            <a:endCxn id="29" idx="0"/>
          </p:cNvCxnSpPr>
          <p:nvPr/>
        </p:nvCxnSpPr>
        <p:spPr>
          <a:xfrm rot="5400000">
            <a:off x="5426934" y="2192072"/>
            <a:ext cx="2676538" cy="2383751"/>
          </a:xfrm>
          <a:prstGeom prst="bentConnector3">
            <a:avLst>
              <a:gd name="adj1" fmla="val 90731"/>
            </a:avLst>
          </a:prstGeom>
        </p:spPr>
        <p:style>
          <a:lnRef idx="1">
            <a:schemeClr val="accent1"/>
          </a:lnRef>
          <a:fillRef idx="0">
            <a:schemeClr val="accent1"/>
          </a:fillRef>
          <a:effectRef idx="0">
            <a:schemeClr val="accent1"/>
          </a:effectRef>
          <a:fontRef idx="minor">
            <a:schemeClr val="tx1"/>
          </a:fontRef>
        </p:style>
      </p:cxnSp>
      <p:cxnSp>
        <p:nvCxnSpPr>
          <p:cNvPr id="3109" name="コネクタ: カギ線 3108">
            <a:extLst>
              <a:ext uri="{FF2B5EF4-FFF2-40B4-BE49-F238E27FC236}">
                <a16:creationId xmlns:a16="http://schemas.microsoft.com/office/drawing/2014/main" id="{B7C64EBA-CCDF-AFD2-E320-8D37E03AA949}"/>
              </a:ext>
            </a:extLst>
          </p:cNvPr>
          <p:cNvCxnSpPr>
            <a:stCxn id="7" idx="2"/>
            <a:endCxn id="22" idx="0"/>
          </p:cNvCxnSpPr>
          <p:nvPr/>
        </p:nvCxnSpPr>
        <p:spPr>
          <a:xfrm rot="16200000" flipH="1">
            <a:off x="7774581" y="2228174"/>
            <a:ext cx="2676540" cy="2311547"/>
          </a:xfrm>
          <a:prstGeom prst="bentConnector3">
            <a:avLst>
              <a:gd name="adj1" fmla="val 90514"/>
            </a:avLst>
          </a:prstGeom>
        </p:spPr>
        <p:style>
          <a:lnRef idx="1">
            <a:schemeClr val="accent1"/>
          </a:lnRef>
          <a:fillRef idx="0">
            <a:schemeClr val="accent1"/>
          </a:fillRef>
          <a:effectRef idx="0">
            <a:schemeClr val="accent1"/>
          </a:effectRef>
          <a:fontRef idx="minor">
            <a:schemeClr val="tx1"/>
          </a:fontRef>
        </p:style>
      </p:cxnSp>
      <p:cxnSp>
        <p:nvCxnSpPr>
          <p:cNvPr id="3116" name="直線コネクタ 3115">
            <a:extLst>
              <a:ext uri="{FF2B5EF4-FFF2-40B4-BE49-F238E27FC236}">
                <a16:creationId xmlns:a16="http://schemas.microsoft.com/office/drawing/2014/main" id="{B49E42C2-8628-77FC-405E-2FF9475F9323}"/>
              </a:ext>
            </a:extLst>
          </p:cNvPr>
          <p:cNvCxnSpPr>
            <a:cxnSpLocks/>
            <a:stCxn id="28" idx="0"/>
          </p:cNvCxnSpPr>
          <p:nvPr/>
        </p:nvCxnSpPr>
        <p:spPr>
          <a:xfrm flipV="1">
            <a:off x="5930880" y="4485252"/>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1" name="直線コネクタ 3120">
            <a:extLst>
              <a:ext uri="{FF2B5EF4-FFF2-40B4-BE49-F238E27FC236}">
                <a16:creationId xmlns:a16="http://schemas.microsoft.com/office/drawing/2014/main" id="{739FD58C-1046-7E33-DE20-D06E04037FEA}"/>
              </a:ext>
            </a:extLst>
          </p:cNvPr>
          <p:cNvCxnSpPr>
            <a:cxnSpLocks/>
          </p:cNvCxnSpPr>
          <p:nvPr/>
        </p:nvCxnSpPr>
        <p:spPr>
          <a:xfrm flipV="1">
            <a:off x="6322019" y="4485251"/>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2" name="直線コネクタ 3121">
            <a:extLst>
              <a:ext uri="{FF2B5EF4-FFF2-40B4-BE49-F238E27FC236}">
                <a16:creationId xmlns:a16="http://schemas.microsoft.com/office/drawing/2014/main" id="{63F27106-5568-9510-7394-B1EE472EFC3E}"/>
              </a:ext>
            </a:extLst>
          </p:cNvPr>
          <p:cNvCxnSpPr>
            <a:cxnSpLocks/>
          </p:cNvCxnSpPr>
          <p:nvPr/>
        </p:nvCxnSpPr>
        <p:spPr>
          <a:xfrm flipV="1">
            <a:off x="6668846" y="4485251"/>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3" name="直線コネクタ 3122">
            <a:extLst>
              <a:ext uri="{FF2B5EF4-FFF2-40B4-BE49-F238E27FC236}">
                <a16:creationId xmlns:a16="http://schemas.microsoft.com/office/drawing/2014/main" id="{D8E20E17-F279-C0D9-2E08-C4F5A53C380D}"/>
              </a:ext>
            </a:extLst>
          </p:cNvPr>
          <p:cNvCxnSpPr>
            <a:cxnSpLocks/>
          </p:cNvCxnSpPr>
          <p:nvPr/>
        </p:nvCxnSpPr>
        <p:spPr>
          <a:xfrm flipV="1">
            <a:off x="7023225" y="4485251"/>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4" name="直線コネクタ 3123">
            <a:extLst>
              <a:ext uri="{FF2B5EF4-FFF2-40B4-BE49-F238E27FC236}">
                <a16:creationId xmlns:a16="http://schemas.microsoft.com/office/drawing/2014/main" id="{705A44AE-E885-97E5-1311-69364F2C6A99}"/>
              </a:ext>
            </a:extLst>
          </p:cNvPr>
          <p:cNvCxnSpPr>
            <a:cxnSpLocks/>
          </p:cNvCxnSpPr>
          <p:nvPr/>
        </p:nvCxnSpPr>
        <p:spPr>
          <a:xfrm flipV="1">
            <a:off x="7388224" y="4485251"/>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5" name="直線コネクタ 3124">
            <a:extLst>
              <a:ext uri="{FF2B5EF4-FFF2-40B4-BE49-F238E27FC236}">
                <a16:creationId xmlns:a16="http://schemas.microsoft.com/office/drawing/2014/main" id="{49A01CA6-9500-56A2-6600-5790BD8523AF}"/>
              </a:ext>
            </a:extLst>
          </p:cNvPr>
          <p:cNvCxnSpPr>
            <a:cxnSpLocks/>
          </p:cNvCxnSpPr>
          <p:nvPr/>
        </p:nvCxnSpPr>
        <p:spPr>
          <a:xfrm flipV="1">
            <a:off x="7750049" y="4485251"/>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6" name="直線コネクタ 3125">
            <a:extLst>
              <a:ext uri="{FF2B5EF4-FFF2-40B4-BE49-F238E27FC236}">
                <a16:creationId xmlns:a16="http://schemas.microsoft.com/office/drawing/2014/main" id="{F7A523E4-FF12-F8FF-61D7-A2B1C4ECFF05}"/>
              </a:ext>
            </a:extLst>
          </p:cNvPr>
          <p:cNvCxnSpPr>
            <a:cxnSpLocks/>
          </p:cNvCxnSpPr>
          <p:nvPr/>
        </p:nvCxnSpPr>
        <p:spPr>
          <a:xfrm flipV="1">
            <a:off x="8107602" y="4485251"/>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7" name="直線コネクタ 3126">
            <a:extLst>
              <a:ext uri="{FF2B5EF4-FFF2-40B4-BE49-F238E27FC236}">
                <a16:creationId xmlns:a16="http://schemas.microsoft.com/office/drawing/2014/main" id="{12FB306F-FAC9-B958-4EE7-D8BCDC538394}"/>
              </a:ext>
            </a:extLst>
          </p:cNvPr>
          <p:cNvCxnSpPr>
            <a:cxnSpLocks/>
          </p:cNvCxnSpPr>
          <p:nvPr/>
        </p:nvCxnSpPr>
        <p:spPr>
          <a:xfrm flipV="1">
            <a:off x="8472316" y="4485250"/>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8" name="直線コネクタ 3127">
            <a:extLst>
              <a:ext uri="{FF2B5EF4-FFF2-40B4-BE49-F238E27FC236}">
                <a16:creationId xmlns:a16="http://schemas.microsoft.com/office/drawing/2014/main" id="{127B228C-6E3B-54C5-F7BB-CA99B2DD48C9}"/>
              </a:ext>
            </a:extLst>
          </p:cNvPr>
          <p:cNvCxnSpPr>
            <a:cxnSpLocks/>
          </p:cNvCxnSpPr>
          <p:nvPr/>
        </p:nvCxnSpPr>
        <p:spPr>
          <a:xfrm flipV="1">
            <a:off x="8829869" y="4485250"/>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9" name="直線コネクタ 3128">
            <a:extLst>
              <a:ext uri="{FF2B5EF4-FFF2-40B4-BE49-F238E27FC236}">
                <a16:creationId xmlns:a16="http://schemas.microsoft.com/office/drawing/2014/main" id="{A29354F0-B46F-596C-4139-28193A9E7C9D}"/>
              </a:ext>
            </a:extLst>
          </p:cNvPr>
          <p:cNvCxnSpPr>
            <a:cxnSpLocks/>
          </p:cNvCxnSpPr>
          <p:nvPr/>
        </p:nvCxnSpPr>
        <p:spPr>
          <a:xfrm flipV="1">
            <a:off x="9191694" y="4485250"/>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0" name="直線コネクタ 3129">
            <a:extLst>
              <a:ext uri="{FF2B5EF4-FFF2-40B4-BE49-F238E27FC236}">
                <a16:creationId xmlns:a16="http://schemas.microsoft.com/office/drawing/2014/main" id="{A211857D-E050-BC52-4F35-7D9457C28E84}"/>
              </a:ext>
            </a:extLst>
          </p:cNvPr>
          <p:cNvCxnSpPr>
            <a:cxnSpLocks/>
          </p:cNvCxnSpPr>
          <p:nvPr/>
        </p:nvCxnSpPr>
        <p:spPr>
          <a:xfrm flipV="1">
            <a:off x="9526603" y="4485250"/>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1" name="直線コネクタ 3130">
            <a:extLst>
              <a:ext uri="{FF2B5EF4-FFF2-40B4-BE49-F238E27FC236}">
                <a16:creationId xmlns:a16="http://schemas.microsoft.com/office/drawing/2014/main" id="{55CBE448-66D9-0FAA-7FF7-CC507A1AD78E}"/>
              </a:ext>
            </a:extLst>
          </p:cNvPr>
          <p:cNvCxnSpPr>
            <a:cxnSpLocks/>
          </p:cNvCxnSpPr>
          <p:nvPr/>
        </p:nvCxnSpPr>
        <p:spPr>
          <a:xfrm flipV="1">
            <a:off x="9893195" y="4485250"/>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3" name="コネクタ: カギ線 3132">
            <a:extLst>
              <a:ext uri="{FF2B5EF4-FFF2-40B4-BE49-F238E27FC236}">
                <a16:creationId xmlns:a16="http://schemas.microsoft.com/office/drawing/2014/main" id="{9CA41F49-81CA-CEAE-EBB3-32DB6B6865C4}"/>
              </a:ext>
            </a:extLst>
          </p:cNvPr>
          <p:cNvCxnSpPr>
            <a:stCxn id="6" idx="2"/>
            <a:endCxn id="15" idx="0"/>
          </p:cNvCxnSpPr>
          <p:nvPr/>
        </p:nvCxnSpPr>
        <p:spPr>
          <a:xfrm rot="5400000">
            <a:off x="10231843" y="1858637"/>
            <a:ext cx="499556" cy="87364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35" name="コネクタ: カギ線 3134">
            <a:extLst>
              <a:ext uri="{FF2B5EF4-FFF2-40B4-BE49-F238E27FC236}">
                <a16:creationId xmlns:a16="http://schemas.microsoft.com/office/drawing/2014/main" id="{3D525137-FE04-0FA1-393A-3813B90DE712}"/>
              </a:ext>
            </a:extLst>
          </p:cNvPr>
          <p:cNvCxnSpPr>
            <a:stCxn id="6" idx="2"/>
            <a:endCxn id="10" idx="0"/>
          </p:cNvCxnSpPr>
          <p:nvPr/>
        </p:nvCxnSpPr>
        <p:spPr>
          <a:xfrm rot="16200000" flipH="1">
            <a:off x="11129997" y="1834122"/>
            <a:ext cx="499557" cy="92266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37" name="コネクタ: カギ線 3136">
            <a:extLst>
              <a:ext uri="{FF2B5EF4-FFF2-40B4-BE49-F238E27FC236}">
                <a16:creationId xmlns:a16="http://schemas.microsoft.com/office/drawing/2014/main" id="{5A931B1C-EDD3-B283-E95A-D63A22DDB5E6}"/>
              </a:ext>
            </a:extLst>
          </p:cNvPr>
          <p:cNvCxnSpPr>
            <a:stCxn id="6" idx="2"/>
            <a:endCxn id="14" idx="0"/>
          </p:cNvCxnSpPr>
          <p:nvPr/>
        </p:nvCxnSpPr>
        <p:spPr>
          <a:xfrm rot="5400000">
            <a:off x="10410620" y="2037414"/>
            <a:ext cx="499557" cy="51608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39" name="コネクタ: カギ線 3138">
            <a:extLst>
              <a:ext uri="{FF2B5EF4-FFF2-40B4-BE49-F238E27FC236}">
                <a16:creationId xmlns:a16="http://schemas.microsoft.com/office/drawing/2014/main" id="{3B70493B-46BD-C805-D640-B79B598754F8}"/>
              </a:ext>
            </a:extLst>
          </p:cNvPr>
          <p:cNvCxnSpPr>
            <a:stCxn id="6" idx="2"/>
            <a:endCxn id="11" idx="0"/>
          </p:cNvCxnSpPr>
          <p:nvPr/>
        </p:nvCxnSpPr>
        <p:spPr>
          <a:xfrm rot="16200000" flipH="1">
            <a:off x="10951221" y="2012899"/>
            <a:ext cx="499556" cy="5651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41" name="コネクタ: カギ線 3140">
            <a:extLst>
              <a:ext uri="{FF2B5EF4-FFF2-40B4-BE49-F238E27FC236}">
                <a16:creationId xmlns:a16="http://schemas.microsoft.com/office/drawing/2014/main" id="{67BA0E2F-FC43-F0E9-B93B-319CD6995475}"/>
              </a:ext>
            </a:extLst>
          </p:cNvPr>
          <p:cNvCxnSpPr>
            <a:stCxn id="6" idx="2"/>
            <a:endCxn id="13" idx="0"/>
          </p:cNvCxnSpPr>
          <p:nvPr/>
        </p:nvCxnSpPr>
        <p:spPr>
          <a:xfrm rot="5400000">
            <a:off x="10591532" y="2218326"/>
            <a:ext cx="499556" cy="15426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43" name="コネクタ: カギ線 3142">
            <a:extLst>
              <a:ext uri="{FF2B5EF4-FFF2-40B4-BE49-F238E27FC236}">
                <a16:creationId xmlns:a16="http://schemas.microsoft.com/office/drawing/2014/main" id="{3118AAE2-A6EE-FB8D-A781-393F43560A81}"/>
              </a:ext>
            </a:extLst>
          </p:cNvPr>
          <p:cNvCxnSpPr>
            <a:stCxn id="6" idx="2"/>
            <a:endCxn id="12" idx="0"/>
          </p:cNvCxnSpPr>
          <p:nvPr/>
        </p:nvCxnSpPr>
        <p:spPr>
          <a:xfrm rot="16200000" flipH="1">
            <a:off x="10770308" y="2193811"/>
            <a:ext cx="499557" cy="20329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45" name="コネクタ: カギ線 3144">
            <a:extLst>
              <a:ext uri="{FF2B5EF4-FFF2-40B4-BE49-F238E27FC236}">
                <a16:creationId xmlns:a16="http://schemas.microsoft.com/office/drawing/2014/main" id="{8D898952-D836-7EB0-A3D6-9EEEE4939FD9}"/>
              </a:ext>
            </a:extLst>
          </p:cNvPr>
          <p:cNvCxnSpPr>
            <a:stCxn id="34" idx="2"/>
            <a:endCxn id="40" idx="0"/>
          </p:cNvCxnSpPr>
          <p:nvPr/>
        </p:nvCxnSpPr>
        <p:spPr>
          <a:xfrm rot="5400000">
            <a:off x="1445955" y="827707"/>
            <a:ext cx="449323" cy="98190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47" name="コネクタ: カギ線 3146">
            <a:extLst>
              <a:ext uri="{FF2B5EF4-FFF2-40B4-BE49-F238E27FC236}">
                <a16:creationId xmlns:a16="http://schemas.microsoft.com/office/drawing/2014/main" id="{70CA59F4-251B-DEB2-F73B-FA909132B5B3}"/>
              </a:ext>
            </a:extLst>
          </p:cNvPr>
          <p:cNvCxnSpPr>
            <a:stCxn id="34" idx="2"/>
            <a:endCxn id="35" idx="0"/>
          </p:cNvCxnSpPr>
          <p:nvPr/>
        </p:nvCxnSpPr>
        <p:spPr>
          <a:xfrm rot="16200000" flipH="1">
            <a:off x="2344108" y="911455"/>
            <a:ext cx="449324" cy="81440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49" name="コネクタ: カギ線 3148">
            <a:extLst>
              <a:ext uri="{FF2B5EF4-FFF2-40B4-BE49-F238E27FC236}">
                <a16:creationId xmlns:a16="http://schemas.microsoft.com/office/drawing/2014/main" id="{BA4173B8-AAE2-F305-BE65-D406FF789953}"/>
              </a:ext>
            </a:extLst>
          </p:cNvPr>
          <p:cNvCxnSpPr>
            <a:stCxn id="34" idx="2"/>
            <a:endCxn id="39" idx="0"/>
          </p:cNvCxnSpPr>
          <p:nvPr/>
        </p:nvCxnSpPr>
        <p:spPr>
          <a:xfrm rot="5400000">
            <a:off x="1624731" y="1006485"/>
            <a:ext cx="449324" cy="62434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51" name="コネクタ: カギ線 3150">
            <a:extLst>
              <a:ext uri="{FF2B5EF4-FFF2-40B4-BE49-F238E27FC236}">
                <a16:creationId xmlns:a16="http://schemas.microsoft.com/office/drawing/2014/main" id="{7053C806-C201-4E45-7638-52C2DA09C045}"/>
              </a:ext>
            </a:extLst>
          </p:cNvPr>
          <p:cNvCxnSpPr>
            <a:stCxn id="34" idx="2"/>
            <a:endCxn id="36" idx="0"/>
          </p:cNvCxnSpPr>
          <p:nvPr/>
        </p:nvCxnSpPr>
        <p:spPr>
          <a:xfrm rot="16200000" flipH="1">
            <a:off x="2165333" y="1090231"/>
            <a:ext cx="449323" cy="45685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53" name="コネクタ: カギ線 3152">
            <a:extLst>
              <a:ext uri="{FF2B5EF4-FFF2-40B4-BE49-F238E27FC236}">
                <a16:creationId xmlns:a16="http://schemas.microsoft.com/office/drawing/2014/main" id="{9F8ED078-DD4B-EBE1-66E2-30A7B092FB40}"/>
              </a:ext>
            </a:extLst>
          </p:cNvPr>
          <p:cNvCxnSpPr>
            <a:stCxn id="34" idx="2"/>
            <a:endCxn id="38" idx="0"/>
          </p:cNvCxnSpPr>
          <p:nvPr/>
        </p:nvCxnSpPr>
        <p:spPr>
          <a:xfrm rot="5400000">
            <a:off x="1805644" y="1187396"/>
            <a:ext cx="449323" cy="26252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55" name="コネクタ: カギ線 3154">
            <a:extLst>
              <a:ext uri="{FF2B5EF4-FFF2-40B4-BE49-F238E27FC236}">
                <a16:creationId xmlns:a16="http://schemas.microsoft.com/office/drawing/2014/main" id="{21852E49-C017-1FEB-9C67-F144E19AE209}"/>
              </a:ext>
            </a:extLst>
          </p:cNvPr>
          <p:cNvCxnSpPr>
            <a:stCxn id="34" idx="2"/>
            <a:endCxn id="37" idx="0"/>
          </p:cNvCxnSpPr>
          <p:nvPr/>
        </p:nvCxnSpPr>
        <p:spPr>
          <a:xfrm rot="16200000" flipH="1">
            <a:off x="1984419" y="1271144"/>
            <a:ext cx="449324" cy="9502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59" name="直線コネクタ 3158">
            <a:extLst>
              <a:ext uri="{FF2B5EF4-FFF2-40B4-BE49-F238E27FC236}">
                <a16:creationId xmlns:a16="http://schemas.microsoft.com/office/drawing/2014/main" id="{7A71A564-E4E4-C13F-2E94-79EFB0E55AA0}"/>
              </a:ext>
            </a:extLst>
          </p:cNvPr>
          <p:cNvCxnSpPr>
            <a:stCxn id="40" idx="2"/>
            <a:endCxn id="54" idx="0"/>
          </p:cNvCxnSpPr>
          <p:nvPr/>
        </p:nvCxnSpPr>
        <p:spPr>
          <a:xfrm flipH="1">
            <a:off x="1178695" y="3114213"/>
            <a:ext cx="970" cy="351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1" name="コネクタ: カギ線 3160">
            <a:extLst>
              <a:ext uri="{FF2B5EF4-FFF2-40B4-BE49-F238E27FC236}">
                <a16:creationId xmlns:a16="http://schemas.microsoft.com/office/drawing/2014/main" id="{924A1EEB-7DF8-4851-0A42-5F0327876D17}"/>
              </a:ext>
            </a:extLst>
          </p:cNvPr>
          <p:cNvCxnSpPr>
            <a:stCxn id="40" idx="2"/>
            <a:endCxn id="56" idx="0"/>
          </p:cNvCxnSpPr>
          <p:nvPr/>
        </p:nvCxnSpPr>
        <p:spPr>
          <a:xfrm rot="5400000">
            <a:off x="643842" y="2929688"/>
            <a:ext cx="351299" cy="72034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63" name="コネクタ: カギ線 3162">
            <a:extLst>
              <a:ext uri="{FF2B5EF4-FFF2-40B4-BE49-F238E27FC236}">
                <a16:creationId xmlns:a16="http://schemas.microsoft.com/office/drawing/2014/main" id="{13D225F7-F8FE-6285-C3AA-5099441F364D}"/>
              </a:ext>
            </a:extLst>
          </p:cNvPr>
          <p:cNvCxnSpPr>
            <a:stCxn id="40" idx="2"/>
            <a:endCxn id="55" idx="0"/>
          </p:cNvCxnSpPr>
          <p:nvPr/>
        </p:nvCxnSpPr>
        <p:spPr>
          <a:xfrm rot="5400000">
            <a:off x="822618" y="3108466"/>
            <a:ext cx="351300" cy="36279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65" name="直線コネクタ 3164">
            <a:extLst>
              <a:ext uri="{FF2B5EF4-FFF2-40B4-BE49-F238E27FC236}">
                <a16:creationId xmlns:a16="http://schemas.microsoft.com/office/drawing/2014/main" id="{0F76FEFB-9552-2D43-6D27-DBA1B8F0504F}"/>
              </a:ext>
            </a:extLst>
          </p:cNvPr>
          <p:cNvCxnSpPr>
            <a:stCxn id="35" idx="2"/>
            <a:endCxn id="48" idx="0"/>
          </p:cNvCxnSpPr>
          <p:nvPr/>
        </p:nvCxnSpPr>
        <p:spPr>
          <a:xfrm>
            <a:off x="2975974" y="3114214"/>
            <a:ext cx="2276" cy="351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7" name="コネクタ: カギ線 3166">
            <a:extLst>
              <a:ext uri="{FF2B5EF4-FFF2-40B4-BE49-F238E27FC236}">
                <a16:creationId xmlns:a16="http://schemas.microsoft.com/office/drawing/2014/main" id="{68E410F8-A7CD-815B-A872-7A5F8512EBC0}"/>
              </a:ext>
            </a:extLst>
          </p:cNvPr>
          <p:cNvCxnSpPr>
            <a:stCxn id="35" idx="2"/>
            <a:endCxn id="45" idx="0"/>
          </p:cNvCxnSpPr>
          <p:nvPr/>
        </p:nvCxnSpPr>
        <p:spPr>
          <a:xfrm rot="16200000" flipH="1">
            <a:off x="3339928" y="2750259"/>
            <a:ext cx="351299" cy="107920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69" name="コネクタ: カギ線 3168">
            <a:extLst>
              <a:ext uri="{FF2B5EF4-FFF2-40B4-BE49-F238E27FC236}">
                <a16:creationId xmlns:a16="http://schemas.microsoft.com/office/drawing/2014/main" id="{D73C323F-A39E-6343-27EE-4B1759FD5145}"/>
              </a:ext>
            </a:extLst>
          </p:cNvPr>
          <p:cNvCxnSpPr>
            <a:stCxn id="35" idx="2"/>
            <a:endCxn id="46" idx="0"/>
          </p:cNvCxnSpPr>
          <p:nvPr/>
        </p:nvCxnSpPr>
        <p:spPr>
          <a:xfrm rot="16200000" flipH="1">
            <a:off x="3161152" y="2929036"/>
            <a:ext cx="351298" cy="72165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71" name="コネクタ: カギ線 3170">
            <a:extLst>
              <a:ext uri="{FF2B5EF4-FFF2-40B4-BE49-F238E27FC236}">
                <a16:creationId xmlns:a16="http://schemas.microsoft.com/office/drawing/2014/main" id="{624EB272-692F-6497-FED8-8600AD6C3D95}"/>
              </a:ext>
            </a:extLst>
          </p:cNvPr>
          <p:cNvCxnSpPr>
            <a:stCxn id="35" idx="2"/>
            <a:endCxn id="47" idx="0"/>
          </p:cNvCxnSpPr>
          <p:nvPr/>
        </p:nvCxnSpPr>
        <p:spPr>
          <a:xfrm rot="16200000" flipH="1">
            <a:off x="2980239" y="3109948"/>
            <a:ext cx="351299" cy="35982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75" name="コネクタ: カギ線 3174">
            <a:extLst>
              <a:ext uri="{FF2B5EF4-FFF2-40B4-BE49-F238E27FC236}">
                <a16:creationId xmlns:a16="http://schemas.microsoft.com/office/drawing/2014/main" id="{F4717162-459F-C64E-5E0C-16578E8818BF}"/>
              </a:ext>
            </a:extLst>
          </p:cNvPr>
          <p:cNvCxnSpPr>
            <a:stCxn id="37" idx="2"/>
            <a:endCxn id="3084" idx="0"/>
          </p:cNvCxnSpPr>
          <p:nvPr/>
        </p:nvCxnSpPr>
        <p:spPr>
          <a:xfrm rot="16200000" flipH="1">
            <a:off x="1537220" y="3833589"/>
            <a:ext cx="2365652" cy="926901"/>
          </a:xfrm>
          <a:prstGeom prst="bentConnector3">
            <a:avLst>
              <a:gd name="adj1" fmla="val 92865"/>
            </a:avLst>
          </a:prstGeom>
        </p:spPr>
        <p:style>
          <a:lnRef idx="1">
            <a:schemeClr val="accent1"/>
          </a:lnRef>
          <a:fillRef idx="0">
            <a:schemeClr val="accent1"/>
          </a:fillRef>
          <a:effectRef idx="0">
            <a:schemeClr val="accent1"/>
          </a:effectRef>
          <a:fontRef idx="minor">
            <a:schemeClr val="tx1"/>
          </a:fontRef>
        </p:style>
      </p:cxnSp>
      <p:cxnSp>
        <p:nvCxnSpPr>
          <p:cNvPr id="3178" name="コネクタ: カギ線 3177">
            <a:extLst>
              <a:ext uri="{FF2B5EF4-FFF2-40B4-BE49-F238E27FC236}">
                <a16:creationId xmlns:a16="http://schemas.microsoft.com/office/drawing/2014/main" id="{E02019C4-31F4-8416-22AD-F256D0B95DA7}"/>
              </a:ext>
            </a:extLst>
          </p:cNvPr>
          <p:cNvCxnSpPr>
            <a:cxnSpLocks/>
          </p:cNvCxnSpPr>
          <p:nvPr/>
        </p:nvCxnSpPr>
        <p:spPr>
          <a:xfrm rot="5400000">
            <a:off x="284618" y="3508378"/>
            <a:ext cx="2365895" cy="1588786"/>
          </a:xfrm>
          <a:prstGeom prst="bentConnector3">
            <a:avLst>
              <a:gd name="adj1" fmla="val 92613"/>
            </a:avLst>
          </a:prstGeom>
        </p:spPr>
        <p:style>
          <a:lnRef idx="1">
            <a:schemeClr val="accent1"/>
          </a:lnRef>
          <a:fillRef idx="0">
            <a:schemeClr val="accent1"/>
          </a:fillRef>
          <a:effectRef idx="0">
            <a:schemeClr val="accent1"/>
          </a:effectRef>
          <a:fontRef idx="minor">
            <a:schemeClr val="tx1"/>
          </a:fontRef>
        </p:style>
      </p:cxnSp>
      <p:cxnSp>
        <p:nvCxnSpPr>
          <p:cNvPr id="3184" name="直線コネクタ 3183">
            <a:extLst>
              <a:ext uri="{FF2B5EF4-FFF2-40B4-BE49-F238E27FC236}">
                <a16:creationId xmlns:a16="http://schemas.microsoft.com/office/drawing/2014/main" id="{6A746417-8B69-FA43-D6CF-44F3F852F99E}"/>
              </a:ext>
            </a:extLst>
          </p:cNvPr>
          <p:cNvCxnSpPr>
            <a:endCxn id="3079" idx="0"/>
          </p:cNvCxnSpPr>
          <p:nvPr/>
        </p:nvCxnSpPr>
        <p:spPr>
          <a:xfrm>
            <a:off x="2104990" y="5316416"/>
            <a:ext cx="1576" cy="169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5" name="直線コネクタ 3184">
            <a:extLst>
              <a:ext uri="{FF2B5EF4-FFF2-40B4-BE49-F238E27FC236}">
                <a16:creationId xmlns:a16="http://schemas.microsoft.com/office/drawing/2014/main" id="{87273ACE-FE15-2424-A3B6-F2AAD3606B1A}"/>
              </a:ext>
            </a:extLst>
          </p:cNvPr>
          <p:cNvCxnSpPr/>
          <p:nvPr/>
        </p:nvCxnSpPr>
        <p:spPr>
          <a:xfrm>
            <a:off x="2468621" y="5301639"/>
            <a:ext cx="1576" cy="169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6" name="直線コネクタ 3185">
            <a:extLst>
              <a:ext uri="{FF2B5EF4-FFF2-40B4-BE49-F238E27FC236}">
                <a16:creationId xmlns:a16="http://schemas.microsoft.com/office/drawing/2014/main" id="{9CB76EC0-0F52-652C-00E3-49FCAFC87104}"/>
              </a:ext>
            </a:extLst>
          </p:cNvPr>
          <p:cNvCxnSpPr/>
          <p:nvPr/>
        </p:nvCxnSpPr>
        <p:spPr>
          <a:xfrm>
            <a:off x="2830206" y="5319681"/>
            <a:ext cx="1576" cy="169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9" name="直線コネクタ 3188">
            <a:extLst>
              <a:ext uri="{FF2B5EF4-FFF2-40B4-BE49-F238E27FC236}">
                <a16:creationId xmlns:a16="http://schemas.microsoft.com/office/drawing/2014/main" id="{AECBD9E0-63CE-136F-4429-38AABCDBD239}"/>
              </a:ext>
            </a:extLst>
          </p:cNvPr>
          <p:cNvCxnSpPr/>
          <p:nvPr/>
        </p:nvCxnSpPr>
        <p:spPr>
          <a:xfrm>
            <a:off x="1759489" y="5301639"/>
            <a:ext cx="1576" cy="169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90" name="直線コネクタ 3189">
            <a:extLst>
              <a:ext uri="{FF2B5EF4-FFF2-40B4-BE49-F238E27FC236}">
                <a16:creationId xmlns:a16="http://schemas.microsoft.com/office/drawing/2014/main" id="{9653F7F1-774E-3CE2-12EC-ECA03EF52A5B}"/>
              </a:ext>
            </a:extLst>
          </p:cNvPr>
          <p:cNvCxnSpPr/>
          <p:nvPr/>
        </p:nvCxnSpPr>
        <p:spPr>
          <a:xfrm>
            <a:off x="1403627" y="5310310"/>
            <a:ext cx="1576" cy="169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91" name="直線コネクタ 3190">
            <a:extLst>
              <a:ext uri="{FF2B5EF4-FFF2-40B4-BE49-F238E27FC236}">
                <a16:creationId xmlns:a16="http://schemas.microsoft.com/office/drawing/2014/main" id="{154141AC-CA5C-D5CC-9984-A18AED655FC9}"/>
              </a:ext>
            </a:extLst>
          </p:cNvPr>
          <p:cNvCxnSpPr/>
          <p:nvPr/>
        </p:nvCxnSpPr>
        <p:spPr>
          <a:xfrm>
            <a:off x="1039418" y="5310310"/>
            <a:ext cx="1576" cy="169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93" name="直線コネクタ 3192">
            <a:extLst>
              <a:ext uri="{FF2B5EF4-FFF2-40B4-BE49-F238E27FC236}">
                <a16:creationId xmlns:a16="http://schemas.microsoft.com/office/drawing/2014/main" id="{5F79BCB2-1668-E445-2E46-5A02BCCA988D}"/>
              </a:ext>
            </a:extLst>
          </p:cNvPr>
          <p:cNvCxnSpPr>
            <a:cxnSpLocks/>
            <a:stCxn id="3083" idx="1"/>
            <a:endCxn id="3086" idx="3"/>
          </p:cNvCxnSpPr>
          <p:nvPr/>
        </p:nvCxnSpPr>
        <p:spPr>
          <a:xfrm flipH="1" flipV="1">
            <a:off x="335093" y="6009761"/>
            <a:ext cx="181111" cy="2881"/>
          </a:xfrm>
          <a:prstGeom prst="line">
            <a:avLst/>
          </a:prstGeom>
        </p:spPr>
        <p:style>
          <a:lnRef idx="1">
            <a:schemeClr val="accent1"/>
          </a:lnRef>
          <a:fillRef idx="0">
            <a:schemeClr val="accent1"/>
          </a:fillRef>
          <a:effectRef idx="0">
            <a:schemeClr val="accent1"/>
          </a:effectRef>
          <a:fontRef idx="minor">
            <a:schemeClr val="tx1"/>
          </a:fontRef>
        </p:style>
      </p:cxnSp>
      <p:sp>
        <p:nvSpPr>
          <p:cNvPr id="3198" name="テキスト ボックス 3197">
            <a:extLst>
              <a:ext uri="{FF2B5EF4-FFF2-40B4-BE49-F238E27FC236}">
                <a16:creationId xmlns:a16="http://schemas.microsoft.com/office/drawing/2014/main" id="{4FDB9B3E-C987-2DA8-6A3C-34982A4A0B5E}"/>
              </a:ext>
            </a:extLst>
          </p:cNvPr>
          <p:cNvSpPr txBox="1"/>
          <p:nvPr/>
        </p:nvSpPr>
        <p:spPr>
          <a:xfrm>
            <a:off x="2587922" y="4633872"/>
            <a:ext cx="293697" cy="430887"/>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山西</a:t>
            </a:r>
          </a:p>
        </p:txBody>
      </p:sp>
      <p:sp>
        <p:nvSpPr>
          <p:cNvPr id="3199" name="テキスト ボックス 3198">
            <a:extLst>
              <a:ext uri="{FF2B5EF4-FFF2-40B4-BE49-F238E27FC236}">
                <a16:creationId xmlns:a16="http://schemas.microsoft.com/office/drawing/2014/main" id="{FA6564A8-B84A-B6C9-351C-333C3D679005}"/>
              </a:ext>
            </a:extLst>
          </p:cNvPr>
          <p:cNvSpPr txBox="1"/>
          <p:nvPr/>
        </p:nvSpPr>
        <p:spPr>
          <a:xfrm>
            <a:off x="3050479" y="4999953"/>
            <a:ext cx="52510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北京</a:t>
            </a:r>
          </a:p>
        </p:txBody>
      </p:sp>
      <p:sp>
        <p:nvSpPr>
          <p:cNvPr id="3200" name="テキスト ボックス 3199">
            <a:extLst>
              <a:ext uri="{FF2B5EF4-FFF2-40B4-BE49-F238E27FC236}">
                <a16:creationId xmlns:a16="http://schemas.microsoft.com/office/drawing/2014/main" id="{FE4C1256-07D3-DBDC-57AD-A55F1658B36D}"/>
              </a:ext>
            </a:extLst>
          </p:cNvPr>
          <p:cNvSpPr txBox="1"/>
          <p:nvPr/>
        </p:nvSpPr>
        <p:spPr>
          <a:xfrm>
            <a:off x="3424347" y="5007610"/>
            <a:ext cx="52510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北京</a:t>
            </a:r>
          </a:p>
        </p:txBody>
      </p:sp>
      <p:sp>
        <p:nvSpPr>
          <p:cNvPr id="3201" name="テキスト ボックス 3200">
            <a:extLst>
              <a:ext uri="{FF2B5EF4-FFF2-40B4-BE49-F238E27FC236}">
                <a16:creationId xmlns:a16="http://schemas.microsoft.com/office/drawing/2014/main" id="{99567881-A01D-58D4-8A71-7021BFA70725}"/>
              </a:ext>
            </a:extLst>
          </p:cNvPr>
          <p:cNvSpPr txBox="1"/>
          <p:nvPr/>
        </p:nvSpPr>
        <p:spPr>
          <a:xfrm>
            <a:off x="4042512" y="1829702"/>
            <a:ext cx="697716"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情報課</a:t>
            </a:r>
          </a:p>
        </p:txBody>
      </p:sp>
      <p:sp>
        <p:nvSpPr>
          <p:cNvPr id="3202" name="テキスト ボックス 3201">
            <a:extLst>
              <a:ext uri="{FF2B5EF4-FFF2-40B4-BE49-F238E27FC236}">
                <a16:creationId xmlns:a16="http://schemas.microsoft.com/office/drawing/2014/main" id="{F97474A4-D83B-96EB-3253-243460FDD8E5}"/>
              </a:ext>
            </a:extLst>
          </p:cNvPr>
          <p:cNvSpPr txBox="1"/>
          <p:nvPr/>
        </p:nvSpPr>
        <p:spPr>
          <a:xfrm>
            <a:off x="783018" y="2078505"/>
            <a:ext cx="293697" cy="600164"/>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情報課</a:t>
            </a:r>
          </a:p>
        </p:txBody>
      </p:sp>
      <p:sp>
        <p:nvSpPr>
          <p:cNvPr id="3203" name="テキスト ボックス 3202">
            <a:extLst>
              <a:ext uri="{FF2B5EF4-FFF2-40B4-BE49-F238E27FC236}">
                <a16:creationId xmlns:a16="http://schemas.microsoft.com/office/drawing/2014/main" id="{CAEFC4A3-1A1B-37DF-57CC-929D974E99C3}"/>
              </a:ext>
            </a:extLst>
          </p:cNvPr>
          <p:cNvSpPr txBox="1"/>
          <p:nvPr/>
        </p:nvSpPr>
        <p:spPr>
          <a:xfrm>
            <a:off x="10222840" y="1459240"/>
            <a:ext cx="148671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通信傍受／暗号解読</a:t>
            </a:r>
          </a:p>
        </p:txBody>
      </p:sp>
      <p:sp>
        <p:nvSpPr>
          <p:cNvPr id="3204" name="テキスト ボックス 3203">
            <a:extLst>
              <a:ext uri="{FF2B5EF4-FFF2-40B4-BE49-F238E27FC236}">
                <a16:creationId xmlns:a16="http://schemas.microsoft.com/office/drawing/2014/main" id="{CC5BA535-F43E-CFB9-37E2-00F447A2AC7C}"/>
              </a:ext>
            </a:extLst>
          </p:cNvPr>
          <p:cNvSpPr txBox="1"/>
          <p:nvPr/>
        </p:nvSpPr>
        <p:spPr>
          <a:xfrm>
            <a:off x="2045852" y="3374999"/>
            <a:ext cx="224564" cy="1615827"/>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通信傍受／暗号解読</a:t>
            </a:r>
          </a:p>
        </p:txBody>
      </p:sp>
    </p:spTree>
    <p:extLst>
      <p:ext uri="{BB962C8B-B14F-4D97-AF65-F5344CB8AC3E}">
        <p14:creationId xmlns:p14="http://schemas.microsoft.com/office/powerpoint/2010/main" val="2148805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スターリンによる高級将校の粛清＠１９３７年</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098" name="Picture 2">
            <a:extLst>
              <a:ext uri="{FF2B5EF4-FFF2-40B4-BE49-F238E27FC236}">
                <a16:creationId xmlns:a16="http://schemas.microsoft.com/office/drawing/2014/main" id="{8F0D9678-C306-444E-0AD4-5AD3587FE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30" y="1601838"/>
            <a:ext cx="2419350" cy="32258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7953A133-BC10-E5E3-305B-C5C2E095F0CE}"/>
              </a:ext>
            </a:extLst>
          </p:cNvPr>
          <p:cNvSpPr txBox="1"/>
          <p:nvPr/>
        </p:nvSpPr>
        <p:spPr>
          <a:xfrm>
            <a:off x="73480" y="644752"/>
            <a:ext cx="8764360" cy="830997"/>
          </a:xfrm>
          <a:prstGeom prst="rect">
            <a:avLst/>
          </a:prstGeom>
          <a:solidFill>
            <a:schemeClr val="accent4">
              <a:lumMod val="20000"/>
              <a:lumOff val="80000"/>
            </a:schemeClr>
          </a:solidFill>
        </p:spPr>
        <p:txBody>
          <a:bodyPr wrap="square" rtlCol="0">
            <a:spAutoFit/>
          </a:bodyPr>
          <a:lstStyle/>
          <a:p>
            <a:pPr algn="ctr"/>
            <a:r>
              <a:rPr kumimoji="1" lang="ja-JP" altLang="en-US" sz="2400" b="1" dirty="0">
                <a:solidFill>
                  <a:srgbClr val="C00000"/>
                </a:solidFill>
                <a:latin typeface="BIZ UDPゴシック" panose="020B0400000000000000" pitchFamily="50" charset="-128"/>
                <a:ea typeface="BIZ UDPゴシック" panose="020B0400000000000000" pitchFamily="50" charset="-128"/>
              </a:rPr>
              <a:t>スターリンの</a:t>
            </a:r>
            <a:r>
              <a:rPr lang="ja-JP" altLang="en-US" sz="2400" b="1" dirty="0">
                <a:solidFill>
                  <a:srgbClr val="C00000"/>
                </a:solidFill>
                <a:latin typeface="BIZ UDPゴシック" panose="020B0400000000000000" pitchFamily="50" charset="-128"/>
                <a:ea typeface="BIZ UDPゴシック" panose="020B0400000000000000" pitchFamily="50" charset="-128"/>
              </a:rPr>
              <a:t>大粛清により、高級軍人も多数処刑された！</a:t>
            </a:r>
            <a:endParaRPr lang="en-US" altLang="ja-JP" sz="2400" b="1" dirty="0">
              <a:solidFill>
                <a:srgbClr val="C00000"/>
              </a:solidFill>
              <a:latin typeface="BIZ UDPゴシック" panose="020B0400000000000000" pitchFamily="50" charset="-128"/>
              <a:ea typeface="BIZ UDPゴシック" panose="020B0400000000000000" pitchFamily="50" charset="-128"/>
            </a:endParaRPr>
          </a:p>
          <a:p>
            <a:pPr algn="ctr"/>
            <a:r>
              <a:rPr kumimoji="1" lang="ja-JP" altLang="en-US" sz="2400" b="1" dirty="0">
                <a:solidFill>
                  <a:srgbClr val="C00000"/>
                </a:solidFill>
                <a:latin typeface="BIZ UDPゴシック" panose="020B0400000000000000" pitchFamily="50" charset="-128"/>
                <a:ea typeface="BIZ UDPゴシック" panose="020B0400000000000000" pitchFamily="50" charset="-128"/>
              </a:rPr>
              <a:t>優秀な指揮官の不足がフィンランドとの冬戦争を不利にした。</a:t>
            </a:r>
          </a:p>
        </p:txBody>
      </p:sp>
      <p:pic>
        <p:nvPicPr>
          <p:cNvPr id="4100" name="Picture 4" descr="ヨシフ・スターリン - Wikiwand">
            <a:extLst>
              <a:ext uri="{FF2B5EF4-FFF2-40B4-BE49-F238E27FC236}">
                <a16:creationId xmlns:a16="http://schemas.microsoft.com/office/drawing/2014/main" id="{7E53B554-5F6D-D539-F04B-5AED88F55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385" y="4134725"/>
            <a:ext cx="1993594" cy="261693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E76C7AC-2CAF-58EC-F8CB-44EF5CCA75CC}"/>
              </a:ext>
            </a:extLst>
          </p:cNvPr>
          <p:cNvSpPr txBox="1"/>
          <p:nvPr/>
        </p:nvSpPr>
        <p:spPr>
          <a:xfrm>
            <a:off x="5011742" y="1513278"/>
            <a:ext cx="6223000" cy="2554545"/>
          </a:xfrm>
          <a:prstGeom prst="rect">
            <a:avLst/>
          </a:prstGeom>
          <a:noFill/>
        </p:spPr>
        <p:txBody>
          <a:bodyPr wrap="square">
            <a:spAutoFit/>
          </a:bodyPr>
          <a:lstStyle/>
          <a:p>
            <a:r>
              <a:rPr lang="ja-JP" altLang="en-US" sz="2000" dirty="0">
                <a:latin typeface="UD デジタル 教科書体 NK-B" panose="02020700000000000000" pitchFamily="18" charset="-128"/>
                <a:ea typeface="UD デジタル 教科書体 NK-B" panose="02020700000000000000" pitchFamily="18" charset="-128"/>
              </a:rPr>
              <a:t>●赤軍の元帥</a:t>
            </a:r>
            <a:r>
              <a:rPr lang="en-US" altLang="ja-JP" sz="2000" dirty="0">
                <a:latin typeface="UD デジタル 教科書体 NK-B" panose="02020700000000000000" pitchFamily="18" charset="-128"/>
                <a:ea typeface="UD デジタル 教科書体 NK-B" panose="02020700000000000000" pitchFamily="18" charset="-128"/>
              </a:rPr>
              <a:t>5</a:t>
            </a:r>
            <a:r>
              <a:rPr lang="ja-JP" altLang="en-US" sz="2000" dirty="0">
                <a:latin typeface="UD デジタル 教科書体 NK-B" panose="02020700000000000000" pitchFamily="18" charset="-128"/>
                <a:ea typeface="UD デジタル 教科書体 NK-B" panose="02020700000000000000" pitchFamily="18" charset="-128"/>
              </a:rPr>
              <a:t>人のうち左のトゥハチェフスキー含む</a:t>
            </a:r>
            <a:r>
              <a:rPr lang="en-US" altLang="ja-JP" sz="2000" dirty="0">
                <a:latin typeface="UD デジタル 教科書体 NK-B" panose="02020700000000000000" pitchFamily="18" charset="-128"/>
                <a:ea typeface="UD デジタル 教科書体 NK-B" panose="02020700000000000000" pitchFamily="18" charset="-128"/>
              </a:rPr>
              <a:t>3</a:t>
            </a:r>
            <a:r>
              <a:rPr lang="ja-JP" altLang="en-US" sz="2000" dirty="0">
                <a:latin typeface="UD デジタル 教科書体 NK-B" panose="02020700000000000000" pitchFamily="18" charset="-128"/>
                <a:ea typeface="UD デジタル 教科書体 NK-B" panose="02020700000000000000" pitchFamily="18" charset="-128"/>
              </a:rPr>
              <a:t>人</a:t>
            </a:r>
            <a:endParaRPr lang="en-US" altLang="ja-JP" sz="2000" dirty="0">
              <a:latin typeface="UD デジタル 教科書体 NK-B" panose="02020700000000000000" pitchFamily="18" charset="-128"/>
              <a:ea typeface="UD デジタル 教科書体 NK-B" panose="02020700000000000000" pitchFamily="18" charset="-128"/>
            </a:endParaRPr>
          </a:p>
          <a:p>
            <a:r>
              <a:rPr lang="ja-JP" altLang="en-US" sz="2000" dirty="0">
                <a:latin typeface="UD デジタル 教科書体 NK-B" panose="02020700000000000000" pitchFamily="18" charset="-128"/>
                <a:ea typeface="UD デジタル 教科書体 NK-B" panose="02020700000000000000" pitchFamily="18" charset="-128"/>
              </a:rPr>
              <a:t>●国防担当の人民委員代理</a:t>
            </a:r>
            <a:r>
              <a:rPr lang="en-US" altLang="ja-JP" sz="2000" dirty="0">
                <a:latin typeface="UD デジタル 教科書体 NK-B" panose="02020700000000000000" pitchFamily="18" charset="-128"/>
                <a:ea typeface="UD デジタル 教科書体 NK-B" panose="02020700000000000000" pitchFamily="18" charset="-128"/>
              </a:rPr>
              <a:t>11</a:t>
            </a:r>
            <a:r>
              <a:rPr lang="ja-JP" altLang="en-US" sz="2000" dirty="0">
                <a:latin typeface="UD デジタル 教科書体 NK-B" panose="02020700000000000000" pitchFamily="18" charset="-128"/>
                <a:ea typeface="UD デジタル 教科書体 NK-B" panose="02020700000000000000" pitchFamily="18" charset="-128"/>
              </a:rPr>
              <a:t>人全員</a:t>
            </a:r>
            <a:endParaRPr lang="en-US" altLang="ja-JP" sz="2000" dirty="0">
              <a:latin typeface="UD デジタル 教科書体 NK-B" panose="02020700000000000000" pitchFamily="18" charset="-128"/>
              <a:ea typeface="UD デジタル 教科書体 NK-B" panose="02020700000000000000" pitchFamily="18" charset="-128"/>
            </a:endParaRPr>
          </a:p>
          <a:p>
            <a:r>
              <a:rPr lang="ja-JP" altLang="en-US" sz="2000" dirty="0">
                <a:latin typeface="UD デジタル 教科書体 NK-B" panose="02020700000000000000" pitchFamily="18" charset="-128"/>
                <a:ea typeface="UD デジタル 教科書体 NK-B" panose="02020700000000000000" pitchFamily="18" charset="-128"/>
              </a:rPr>
              <a:t>●最高軍事会議のメンバー</a:t>
            </a:r>
            <a:r>
              <a:rPr lang="en-US" altLang="ja-JP" sz="2000" dirty="0">
                <a:latin typeface="UD デジタル 教科書体 NK-B" panose="02020700000000000000" pitchFamily="18" charset="-128"/>
                <a:ea typeface="UD デジタル 教科書体 NK-B" panose="02020700000000000000" pitchFamily="18" charset="-128"/>
              </a:rPr>
              <a:t>80</a:t>
            </a:r>
            <a:r>
              <a:rPr lang="ja-JP" altLang="en-US" sz="2000" dirty="0">
                <a:latin typeface="UD デジタル 教科書体 NK-B" panose="02020700000000000000" pitchFamily="18" charset="-128"/>
                <a:ea typeface="UD デジタル 教科書体 NK-B" panose="02020700000000000000" pitchFamily="18" charset="-128"/>
              </a:rPr>
              <a:t>人の内</a:t>
            </a:r>
            <a:r>
              <a:rPr lang="en-US" altLang="ja-JP" sz="2000" dirty="0">
                <a:latin typeface="UD デジタル 教科書体 NK-B" panose="02020700000000000000" pitchFamily="18" charset="-128"/>
                <a:ea typeface="UD デジタル 教科書体 NK-B" panose="02020700000000000000" pitchFamily="18" charset="-128"/>
              </a:rPr>
              <a:t>75</a:t>
            </a:r>
            <a:r>
              <a:rPr lang="ja-JP" altLang="en-US" sz="2000" dirty="0">
                <a:latin typeface="UD デジタル 教科書体 NK-B" panose="02020700000000000000" pitchFamily="18" charset="-128"/>
                <a:ea typeface="UD デジタル 教科書体 NK-B" panose="02020700000000000000" pitchFamily="18" charset="-128"/>
              </a:rPr>
              <a:t>人</a:t>
            </a:r>
            <a:endParaRPr lang="en-US" altLang="ja-JP" sz="2000" dirty="0">
              <a:latin typeface="UD デジタル 教科書体 NK-B" panose="02020700000000000000" pitchFamily="18" charset="-128"/>
              <a:ea typeface="UD デジタル 教科書体 NK-B" panose="02020700000000000000" pitchFamily="18" charset="-128"/>
            </a:endParaRPr>
          </a:p>
          <a:p>
            <a:r>
              <a:rPr lang="ja-JP" altLang="en-US" sz="2000" dirty="0">
                <a:latin typeface="UD デジタル 教科書体 NK-B" panose="02020700000000000000" pitchFamily="18" charset="-128"/>
                <a:ea typeface="UD デジタル 教科書体 NK-B" panose="02020700000000000000" pitchFamily="18" charset="-128"/>
              </a:rPr>
              <a:t>●軍管区司令官全員、陸軍司令官</a:t>
            </a:r>
            <a:r>
              <a:rPr lang="en-US" altLang="ja-JP" sz="2000" dirty="0">
                <a:latin typeface="UD デジタル 教科書体 NK-B" panose="02020700000000000000" pitchFamily="18" charset="-128"/>
                <a:ea typeface="UD デジタル 教科書体 NK-B" panose="02020700000000000000" pitchFamily="18" charset="-128"/>
              </a:rPr>
              <a:t>15</a:t>
            </a:r>
            <a:r>
              <a:rPr lang="ja-JP" altLang="en-US" sz="2000" dirty="0">
                <a:latin typeface="UD デジタル 教科書体 NK-B" panose="02020700000000000000" pitchFamily="18" charset="-128"/>
                <a:ea typeface="UD デジタル 教科書体 NK-B" panose="02020700000000000000" pitchFamily="18" charset="-128"/>
              </a:rPr>
              <a:t>人の内</a:t>
            </a:r>
            <a:r>
              <a:rPr lang="en-US" altLang="ja-JP" sz="2000" dirty="0">
                <a:latin typeface="UD デジタル 教科書体 NK-B" panose="02020700000000000000" pitchFamily="18" charset="-128"/>
                <a:ea typeface="UD デジタル 教科書体 NK-B" panose="02020700000000000000" pitchFamily="18" charset="-128"/>
              </a:rPr>
              <a:t>13</a:t>
            </a:r>
            <a:r>
              <a:rPr lang="ja-JP" altLang="en-US" sz="2000" dirty="0">
                <a:latin typeface="UD デジタル 教科書体 NK-B" panose="02020700000000000000" pitchFamily="18" charset="-128"/>
                <a:ea typeface="UD デジタル 教科書体 NK-B" panose="02020700000000000000" pitchFamily="18" charset="-128"/>
              </a:rPr>
              <a:t>人</a:t>
            </a:r>
            <a:endParaRPr lang="en-US" altLang="ja-JP" sz="2000" dirty="0">
              <a:latin typeface="UD デジタル 教科書体 NK-B" panose="02020700000000000000" pitchFamily="18" charset="-128"/>
              <a:ea typeface="UD デジタル 教科書体 NK-B" panose="02020700000000000000" pitchFamily="18" charset="-128"/>
            </a:endParaRPr>
          </a:p>
          <a:p>
            <a:r>
              <a:rPr lang="ja-JP" altLang="en-US" sz="2000" dirty="0">
                <a:latin typeface="UD デジタル 教科書体 NK-B" panose="02020700000000000000" pitchFamily="18" charset="-128"/>
                <a:ea typeface="UD デジタル 教科書体 NK-B" panose="02020700000000000000" pitchFamily="18" charset="-128"/>
              </a:rPr>
              <a:t>●軍団司令官</a:t>
            </a:r>
            <a:r>
              <a:rPr lang="en-US" altLang="ja-JP" sz="2000" dirty="0">
                <a:latin typeface="UD デジタル 教科書体 NK-B" panose="02020700000000000000" pitchFamily="18" charset="-128"/>
                <a:ea typeface="UD デジタル 教科書体 NK-B" panose="02020700000000000000" pitchFamily="18" charset="-128"/>
              </a:rPr>
              <a:t>85</a:t>
            </a:r>
            <a:r>
              <a:rPr lang="ja-JP" altLang="en-US" sz="2000" dirty="0">
                <a:latin typeface="UD デジタル 教科書体 NK-B" panose="02020700000000000000" pitchFamily="18" charset="-128"/>
                <a:ea typeface="UD デジタル 教科書体 NK-B" panose="02020700000000000000" pitchFamily="18" charset="-128"/>
              </a:rPr>
              <a:t>人の内</a:t>
            </a:r>
            <a:r>
              <a:rPr lang="en-US" altLang="ja-JP" sz="2000" dirty="0">
                <a:latin typeface="UD デジタル 教科書体 NK-B" panose="02020700000000000000" pitchFamily="18" charset="-128"/>
                <a:ea typeface="UD デジタル 教科書体 NK-B" panose="02020700000000000000" pitchFamily="18" charset="-128"/>
              </a:rPr>
              <a:t>57</a:t>
            </a:r>
            <a:r>
              <a:rPr lang="ja-JP" altLang="en-US" sz="2000" dirty="0">
                <a:latin typeface="UD デジタル 教科書体 NK-B" panose="02020700000000000000" pitchFamily="18" charset="-128"/>
                <a:ea typeface="UD デジタル 教科書体 NK-B" panose="02020700000000000000" pitchFamily="18" charset="-128"/>
              </a:rPr>
              <a:t>人</a:t>
            </a:r>
            <a:endParaRPr lang="en-US" altLang="ja-JP" sz="2000" dirty="0">
              <a:latin typeface="UD デジタル 教科書体 NK-B" panose="02020700000000000000" pitchFamily="18" charset="-128"/>
              <a:ea typeface="UD デジタル 教科書体 NK-B" panose="02020700000000000000" pitchFamily="18" charset="-128"/>
            </a:endParaRPr>
          </a:p>
          <a:p>
            <a:r>
              <a:rPr lang="ja-JP" altLang="en-US" sz="2000" dirty="0">
                <a:latin typeface="UD デジタル 教科書体 NK-B" panose="02020700000000000000" pitchFamily="18" charset="-128"/>
                <a:ea typeface="UD デジタル 教科書体 NK-B" panose="02020700000000000000" pitchFamily="18" charset="-128"/>
              </a:rPr>
              <a:t>●師団司令官</a:t>
            </a:r>
            <a:r>
              <a:rPr lang="en-US" altLang="ja-JP" sz="2000" dirty="0">
                <a:latin typeface="UD デジタル 教科書体 NK-B" panose="02020700000000000000" pitchFamily="18" charset="-128"/>
                <a:ea typeface="UD デジタル 教科書体 NK-B" panose="02020700000000000000" pitchFamily="18" charset="-128"/>
              </a:rPr>
              <a:t>195</a:t>
            </a:r>
            <a:r>
              <a:rPr lang="ja-JP" altLang="en-US" sz="2000" dirty="0">
                <a:latin typeface="UD デジタル 教科書体 NK-B" panose="02020700000000000000" pitchFamily="18" charset="-128"/>
                <a:ea typeface="UD デジタル 教科書体 NK-B" panose="02020700000000000000" pitchFamily="18" charset="-128"/>
              </a:rPr>
              <a:t>人の内</a:t>
            </a:r>
            <a:r>
              <a:rPr lang="en-US" altLang="ja-JP" sz="2000" dirty="0">
                <a:latin typeface="UD デジタル 教科書体 NK-B" panose="02020700000000000000" pitchFamily="18" charset="-128"/>
                <a:ea typeface="UD デジタル 教科書体 NK-B" panose="02020700000000000000" pitchFamily="18" charset="-128"/>
              </a:rPr>
              <a:t>110</a:t>
            </a:r>
            <a:r>
              <a:rPr lang="ja-JP" altLang="en-US" sz="2000" dirty="0">
                <a:latin typeface="UD デジタル 教科書体 NK-B" panose="02020700000000000000" pitchFamily="18" charset="-128"/>
                <a:ea typeface="UD デジタル 教科書体 NK-B" panose="02020700000000000000" pitchFamily="18" charset="-128"/>
              </a:rPr>
              <a:t>人</a:t>
            </a:r>
            <a:endParaRPr lang="en-US" altLang="ja-JP" sz="2000" dirty="0">
              <a:latin typeface="UD デジタル 教科書体 NK-B" panose="02020700000000000000" pitchFamily="18" charset="-128"/>
              <a:ea typeface="UD デジタル 教科書体 NK-B" panose="02020700000000000000" pitchFamily="18" charset="-128"/>
            </a:endParaRPr>
          </a:p>
          <a:p>
            <a:r>
              <a:rPr lang="ja-JP" altLang="en-US" sz="2000" dirty="0">
                <a:latin typeface="UD デジタル 教科書体 NK-B" panose="02020700000000000000" pitchFamily="18" charset="-128"/>
                <a:ea typeface="UD デジタル 教科書体 NK-B" panose="02020700000000000000" pitchFamily="18" charset="-128"/>
              </a:rPr>
              <a:t>●准将クラスの将校の半数</a:t>
            </a:r>
            <a:endParaRPr lang="en-US" altLang="ja-JP" sz="2000" dirty="0">
              <a:latin typeface="UD デジタル 教科書体 NK-B" panose="02020700000000000000" pitchFamily="18" charset="-128"/>
              <a:ea typeface="UD デジタル 教科書体 NK-B" panose="02020700000000000000" pitchFamily="18" charset="-128"/>
            </a:endParaRPr>
          </a:p>
          <a:p>
            <a:r>
              <a:rPr lang="ja-JP" altLang="en-US" sz="2000" dirty="0">
                <a:latin typeface="UD デジタル 教科書体 NK-B" panose="02020700000000000000" pitchFamily="18" charset="-128"/>
                <a:ea typeface="UD デジタル 教科書体 NK-B" panose="02020700000000000000" pitchFamily="18" charset="-128"/>
              </a:rPr>
              <a:t>●全将校の四分の一ないし二分の一が「粛清」された</a:t>
            </a:r>
          </a:p>
        </p:txBody>
      </p:sp>
      <p:sp>
        <p:nvSpPr>
          <p:cNvPr id="6" name="テキスト ボックス 5">
            <a:extLst>
              <a:ext uri="{FF2B5EF4-FFF2-40B4-BE49-F238E27FC236}">
                <a16:creationId xmlns:a16="http://schemas.microsoft.com/office/drawing/2014/main" id="{9F13855A-8EF6-0A2A-96AB-BA47DD987ECC}"/>
              </a:ext>
            </a:extLst>
          </p:cNvPr>
          <p:cNvSpPr txBox="1"/>
          <p:nvPr/>
        </p:nvSpPr>
        <p:spPr>
          <a:xfrm>
            <a:off x="2289907" y="6213248"/>
            <a:ext cx="3028950" cy="615553"/>
          </a:xfrm>
          <a:prstGeom prst="rect">
            <a:avLst/>
          </a:prstGeom>
          <a:noFill/>
        </p:spPr>
        <p:txBody>
          <a:bodyPr wrap="square" rtlCol="0">
            <a:spAutoFit/>
          </a:bodyPr>
          <a:lstStyle/>
          <a:p>
            <a:pPr algn="ctr"/>
            <a:r>
              <a:rPr kumimoji="1" lang="ja-JP" altLang="en-US" sz="1600" dirty="0">
                <a:latin typeface="BIZ UDP明朝 Medium" panose="02020500000000000000" pitchFamily="18" charset="-128"/>
                <a:ea typeface="BIZ UDP明朝 Medium" panose="02020500000000000000" pitchFamily="18" charset="-128"/>
              </a:rPr>
              <a:t>ソビエト赤軍の至宝と呼ばれた</a:t>
            </a:r>
            <a:endParaRPr kumimoji="1" lang="en-US" altLang="ja-JP" sz="1600" dirty="0">
              <a:latin typeface="BIZ UDP明朝 Medium" panose="02020500000000000000" pitchFamily="18" charset="-128"/>
              <a:ea typeface="BIZ UDP明朝 Medium" panose="02020500000000000000" pitchFamily="18" charset="-128"/>
            </a:endParaRPr>
          </a:p>
          <a:p>
            <a:pPr algn="ctr"/>
            <a:r>
              <a:rPr lang="ja-JP" altLang="en-US" b="1" dirty="0">
                <a:latin typeface="BIZ UDP明朝 Medium" panose="02020500000000000000" pitchFamily="18" charset="-128"/>
                <a:ea typeface="BIZ UDP明朝 Medium" panose="02020500000000000000" pitchFamily="18" charset="-128"/>
              </a:rPr>
              <a:t>トハチェフスキー元帥</a:t>
            </a:r>
            <a:endParaRPr kumimoji="1" lang="ja-JP" altLang="en-US" b="1" dirty="0">
              <a:latin typeface="BIZ UDP明朝 Medium" panose="02020500000000000000" pitchFamily="18" charset="-128"/>
              <a:ea typeface="BIZ UDP明朝 Medium" panose="02020500000000000000" pitchFamily="18" charset="-128"/>
            </a:endParaRPr>
          </a:p>
        </p:txBody>
      </p:sp>
      <p:pic>
        <p:nvPicPr>
          <p:cNvPr id="13314" name="Picture 2" descr="赤軍大粛清: 20世紀最大の謀略 | ルドルフ シュトレビンガー, Str¨obinger,Rudolf, 純, 守屋 |本 | 通販 | Amazon">
            <a:extLst>
              <a:ext uri="{FF2B5EF4-FFF2-40B4-BE49-F238E27FC236}">
                <a16:creationId xmlns:a16="http://schemas.microsoft.com/office/drawing/2014/main" id="{2B50608A-0C16-0ACF-7527-43807C9B0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8627" y="4131170"/>
            <a:ext cx="1884207" cy="2624041"/>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5AC494EE-2C80-D692-CFB5-C9D76EC3E269}"/>
              </a:ext>
            </a:extLst>
          </p:cNvPr>
          <p:cNvPicPr>
            <a:picLocks noChangeAspect="1"/>
          </p:cNvPicPr>
          <p:nvPr/>
        </p:nvPicPr>
        <p:blipFill>
          <a:blip r:embed="rId5"/>
          <a:stretch>
            <a:fillRect/>
          </a:stretch>
        </p:blipFill>
        <p:spPr>
          <a:xfrm>
            <a:off x="43424" y="1513278"/>
            <a:ext cx="4925112" cy="4686954"/>
          </a:xfrm>
          <a:prstGeom prst="rect">
            <a:avLst/>
          </a:prstGeom>
        </p:spPr>
      </p:pic>
      <p:pic>
        <p:nvPicPr>
          <p:cNvPr id="13316" name="Picture 4" descr="ソビエトの悲劇――トハチェフスキー元帥粛清事件の真相">
            <a:extLst>
              <a:ext uri="{FF2B5EF4-FFF2-40B4-BE49-F238E27FC236}">
                <a16:creationId xmlns:a16="http://schemas.microsoft.com/office/drawing/2014/main" id="{E93432F7-8BB0-698A-1231-DA85EB3113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9483" y="4115817"/>
            <a:ext cx="1993594" cy="262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334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4334"/>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ソビエト軍の縦深戦術</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12290" name="Picture 2" descr="ソ連軍〈作戦術〉: 縦深会戦の追求 | デヴィッド・M・グランツ, 梅田宗法 |本 | 通販 | Amazon">
            <a:extLst>
              <a:ext uri="{FF2B5EF4-FFF2-40B4-BE49-F238E27FC236}">
                <a16:creationId xmlns:a16="http://schemas.microsoft.com/office/drawing/2014/main" id="{44F3801A-D13A-40EC-ECAB-28F895DFC8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84" y="588565"/>
            <a:ext cx="4294663" cy="6143358"/>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SNS投稿和訳】冷戦後期のソ連軍ドクトリン解説（John Helin氏）｜Panzergraf">
            <a:extLst>
              <a:ext uri="{FF2B5EF4-FFF2-40B4-BE49-F238E27FC236}">
                <a16:creationId xmlns:a16="http://schemas.microsoft.com/office/drawing/2014/main" id="{444BFA25-99FF-2E33-0197-519E3F341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792" y="588564"/>
            <a:ext cx="7544475" cy="6143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655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karemix on X: &quot;RT @yutaro_tamura: 安倍晋三と幻冬舎見城徹 が仲良くなったきっかけは笠岡和雄「狼侠」によれば幻冬舎から出版された工藤美代子「悪名の棺-笹川良一伝」。この本が売れた後日本財団笹川陽平の会食の席に 見城徹が工藤美代子夫妻と共に出席しそこで安倍晋三 ...">
            <a:extLst>
              <a:ext uri="{FF2B5EF4-FFF2-40B4-BE49-F238E27FC236}">
                <a16:creationId xmlns:a16="http://schemas.microsoft.com/office/drawing/2014/main" id="{5FB2BC3D-0388-C530-AACE-B95F60EE2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226" y="781506"/>
            <a:ext cx="7799841" cy="584988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7D2BEE31-3EA2-52F4-CF0C-DAF1E654A9C9}"/>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ホット・トピック</a:t>
            </a:r>
          </a:p>
        </p:txBody>
      </p:sp>
      <p:pic>
        <p:nvPicPr>
          <p:cNvPr id="1026" name="Picture 2" descr="暗殺">
            <a:extLst>
              <a:ext uri="{FF2B5EF4-FFF2-40B4-BE49-F238E27FC236}">
                <a16:creationId xmlns:a16="http://schemas.microsoft.com/office/drawing/2014/main" id="{EA250831-2157-BDD3-3244-A01A49006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5" y="503533"/>
            <a:ext cx="4290736" cy="6354467"/>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A7509360-CB9A-7FA5-DACE-8C2E3756499C}"/>
              </a:ext>
            </a:extLst>
          </p:cNvPr>
          <p:cNvPicPr>
            <a:picLocks noChangeAspect="1"/>
          </p:cNvPicPr>
          <p:nvPr/>
        </p:nvPicPr>
        <p:blipFill>
          <a:blip r:embed="rId4"/>
          <a:stretch>
            <a:fillRect/>
          </a:stretch>
        </p:blipFill>
        <p:spPr>
          <a:xfrm>
            <a:off x="11155680" y="5879991"/>
            <a:ext cx="1009813" cy="1009813"/>
          </a:xfrm>
          <a:prstGeom prst="rect">
            <a:avLst/>
          </a:prstGeom>
        </p:spPr>
      </p:pic>
      <p:sp>
        <p:nvSpPr>
          <p:cNvPr id="9" name="テキスト ボックス 8">
            <a:extLst>
              <a:ext uri="{FF2B5EF4-FFF2-40B4-BE49-F238E27FC236}">
                <a16:creationId xmlns:a16="http://schemas.microsoft.com/office/drawing/2014/main" id="{CD8D7D77-8C25-A208-8E02-2C0F16E2FD19}"/>
              </a:ext>
            </a:extLst>
          </p:cNvPr>
          <p:cNvSpPr txBox="1"/>
          <p:nvPr/>
        </p:nvSpPr>
        <p:spPr>
          <a:xfrm>
            <a:off x="2552370" y="545516"/>
            <a:ext cx="1113182" cy="246221"/>
          </a:xfrm>
          <a:prstGeom prst="rect">
            <a:avLst/>
          </a:prstGeom>
          <a:noFill/>
        </p:spPr>
        <p:txBody>
          <a:bodyPr wrap="square" rtlCol="0">
            <a:spAutoFit/>
          </a:bodyPr>
          <a:lstStyle/>
          <a:p>
            <a:pPr algn="ctr"/>
            <a:r>
              <a:rPr kumimoji="1" lang="ja-JP" altLang="en-US" sz="1000" dirty="0">
                <a:solidFill>
                  <a:schemeClr val="bg1">
                    <a:lumMod val="95000"/>
                  </a:schemeClr>
                </a:solidFill>
                <a:latin typeface="BIZ UDPゴシック" panose="020B0400000000000000" pitchFamily="50" charset="-128"/>
                <a:ea typeface="BIZ UDPゴシック" panose="020B0400000000000000" pitchFamily="50" charset="-128"/>
              </a:rPr>
              <a:t>（出所）幻冬舎</a:t>
            </a:r>
          </a:p>
        </p:txBody>
      </p:sp>
    </p:spTree>
    <p:extLst>
      <p:ext uri="{BB962C8B-B14F-4D97-AF65-F5344CB8AC3E}">
        <p14:creationId xmlns:p14="http://schemas.microsoft.com/office/powerpoint/2010/main" val="1525343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169128"/>
            <a:ext cx="12191999"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満洲人脈と戦後～世界反共連盟（</a:t>
            </a:r>
            <a:r>
              <a:rPr kumimoji="1" lang="en-US" altLang="ja-JP" sz="2800" dirty="0">
                <a:latin typeface="BIZ UDPゴシック" panose="020B0400000000000000" pitchFamily="50" charset="-128"/>
                <a:ea typeface="BIZ UDPゴシック" panose="020B0400000000000000" pitchFamily="50" charset="-128"/>
              </a:rPr>
              <a:t>WACL</a:t>
            </a:r>
            <a:r>
              <a:rPr kumimoji="1" lang="ja-JP" altLang="en-US" sz="2800" dirty="0">
                <a:latin typeface="BIZ UDPゴシック" panose="020B0400000000000000" pitchFamily="50" charset="-128"/>
                <a:ea typeface="BIZ UDPゴシック" panose="020B0400000000000000" pitchFamily="50" charset="-128"/>
              </a:rPr>
              <a:t>）</a:t>
            </a:r>
          </a:p>
        </p:txBody>
      </p:sp>
      <p:sp>
        <p:nvSpPr>
          <p:cNvPr id="12" name="テキスト ボックス 11">
            <a:extLst>
              <a:ext uri="{FF2B5EF4-FFF2-40B4-BE49-F238E27FC236}">
                <a16:creationId xmlns:a16="http://schemas.microsoft.com/office/drawing/2014/main" id="{38D62611-006B-401A-BBAE-792F0C6AA966}"/>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grpSp>
        <p:nvGrpSpPr>
          <p:cNvPr id="7" name="グループ化 6">
            <a:extLst>
              <a:ext uri="{FF2B5EF4-FFF2-40B4-BE49-F238E27FC236}">
                <a16:creationId xmlns:a16="http://schemas.microsoft.com/office/drawing/2014/main" id="{7BC8488D-3AC6-43AA-B166-0A319F579BEC}"/>
              </a:ext>
            </a:extLst>
          </p:cNvPr>
          <p:cNvGrpSpPr/>
          <p:nvPr/>
        </p:nvGrpSpPr>
        <p:grpSpPr>
          <a:xfrm>
            <a:off x="3505525" y="1378326"/>
            <a:ext cx="1833854" cy="2623603"/>
            <a:chOff x="3645484" y="2031469"/>
            <a:chExt cx="1833854" cy="2623603"/>
          </a:xfrm>
        </p:grpSpPr>
        <p:pic>
          <p:nvPicPr>
            <p:cNvPr id="1028" name="Picture 4" descr="朴正煕 - Wikipedia">
              <a:extLst>
                <a:ext uri="{FF2B5EF4-FFF2-40B4-BE49-F238E27FC236}">
                  <a16:creationId xmlns:a16="http://schemas.microsoft.com/office/drawing/2014/main" id="{A276419A-522D-424A-BEA5-197F0E870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5738" y="2339246"/>
              <a:ext cx="1373349" cy="1892170"/>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1206EDC7-CAC7-4FDC-B074-9901E17E4F16}"/>
                </a:ext>
              </a:extLst>
            </p:cNvPr>
            <p:cNvSpPr txBox="1"/>
            <p:nvPr/>
          </p:nvSpPr>
          <p:spPr>
            <a:xfrm>
              <a:off x="4094715" y="2031469"/>
              <a:ext cx="935393"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朴正煕</a:t>
              </a:r>
            </a:p>
          </p:txBody>
        </p:sp>
        <p:sp>
          <p:nvSpPr>
            <p:cNvPr id="35" name="テキスト ボックス 34">
              <a:extLst>
                <a:ext uri="{FF2B5EF4-FFF2-40B4-BE49-F238E27FC236}">
                  <a16:creationId xmlns:a16="http://schemas.microsoft.com/office/drawing/2014/main" id="{329E63DE-F07E-424E-B892-5BDF0E3F01F8}"/>
                </a:ext>
              </a:extLst>
            </p:cNvPr>
            <p:cNvSpPr txBox="1"/>
            <p:nvPr/>
          </p:nvSpPr>
          <p:spPr>
            <a:xfrm>
              <a:off x="3645484" y="4193407"/>
              <a:ext cx="1833854"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満洲国陸軍軍学校卒業</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満洲国軍陸軍少尉</a:t>
              </a:r>
            </a:p>
          </p:txBody>
        </p:sp>
      </p:grpSp>
      <p:grpSp>
        <p:nvGrpSpPr>
          <p:cNvPr id="9" name="グループ化 8">
            <a:extLst>
              <a:ext uri="{FF2B5EF4-FFF2-40B4-BE49-F238E27FC236}">
                <a16:creationId xmlns:a16="http://schemas.microsoft.com/office/drawing/2014/main" id="{F23D5D6F-6840-4B62-8420-521ED9417009}"/>
              </a:ext>
            </a:extLst>
          </p:cNvPr>
          <p:cNvGrpSpPr/>
          <p:nvPr/>
        </p:nvGrpSpPr>
        <p:grpSpPr>
          <a:xfrm>
            <a:off x="1650270" y="1378326"/>
            <a:ext cx="2038852" cy="2623603"/>
            <a:chOff x="1836884" y="2031469"/>
            <a:chExt cx="2038852" cy="2623603"/>
          </a:xfrm>
        </p:grpSpPr>
        <p:pic>
          <p:nvPicPr>
            <p:cNvPr id="1026" name="Picture 2" descr="蔣介石 - Wikipedia">
              <a:extLst>
                <a:ext uri="{FF2B5EF4-FFF2-40B4-BE49-F238E27FC236}">
                  <a16:creationId xmlns:a16="http://schemas.microsoft.com/office/drawing/2014/main" id="{684E65B5-9F57-4419-94C0-0DC442728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0675" y="2339246"/>
              <a:ext cx="1351550" cy="1892170"/>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9AA44017-5257-4C9E-B12C-F4C7065AD08C}"/>
                </a:ext>
              </a:extLst>
            </p:cNvPr>
            <p:cNvSpPr txBox="1"/>
            <p:nvPr/>
          </p:nvSpPr>
          <p:spPr>
            <a:xfrm>
              <a:off x="2388753" y="2031469"/>
              <a:ext cx="935393"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蒋介石</a:t>
              </a:r>
            </a:p>
          </p:txBody>
        </p:sp>
        <p:sp>
          <p:nvSpPr>
            <p:cNvPr id="36" name="テキスト ボックス 35">
              <a:extLst>
                <a:ext uri="{FF2B5EF4-FFF2-40B4-BE49-F238E27FC236}">
                  <a16:creationId xmlns:a16="http://schemas.microsoft.com/office/drawing/2014/main" id="{D08E6092-E683-433C-A1F0-65496A941434}"/>
                </a:ext>
              </a:extLst>
            </p:cNvPr>
            <p:cNvSpPr txBox="1"/>
            <p:nvPr/>
          </p:nvSpPr>
          <p:spPr>
            <a:xfrm>
              <a:off x="1836884" y="4193407"/>
              <a:ext cx="2038852"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保定陸軍軍学校卒業</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日本陸軍・第</a:t>
              </a:r>
              <a:r>
                <a:rPr lang="en-US" altLang="ja-JP" sz="1200" dirty="0">
                  <a:latin typeface="BIZ UDPゴシック" panose="020B0400000000000000" pitchFamily="50" charset="-128"/>
                  <a:ea typeface="BIZ UDPゴシック" panose="020B0400000000000000" pitchFamily="50" charset="-128"/>
                </a:rPr>
                <a:t>13</a:t>
              </a:r>
              <a:r>
                <a:rPr lang="ja-JP" altLang="en-US" sz="1200" dirty="0">
                  <a:latin typeface="BIZ UDPゴシック" panose="020B0400000000000000" pitchFamily="50" charset="-128"/>
                  <a:ea typeface="BIZ UDPゴシック" panose="020B0400000000000000" pitchFamily="50" charset="-128"/>
                </a:rPr>
                <a:t>師団に留学</a:t>
              </a:r>
              <a:endParaRPr lang="en-US" altLang="ja-JP" sz="1200" dirty="0">
                <a:latin typeface="BIZ UDPゴシック" panose="020B0400000000000000" pitchFamily="50" charset="-128"/>
                <a:ea typeface="BIZ UDPゴシック" panose="020B0400000000000000" pitchFamily="50" charset="-128"/>
              </a:endParaRPr>
            </a:p>
          </p:txBody>
        </p:sp>
      </p:grpSp>
      <p:grpSp>
        <p:nvGrpSpPr>
          <p:cNvPr id="4" name="グループ化 3">
            <a:extLst>
              <a:ext uri="{FF2B5EF4-FFF2-40B4-BE49-F238E27FC236}">
                <a16:creationId xmlns:a16="http://schemas.microsoft.com/office/drawing/2014/main" id="{CE348EE1-2668-46E2-B5BD-25693FF3BCEB}"/>
              </a:ext>
            </a:extLst>
          </p:cNvPr>
          <p:cNvGrpSpPr/>
          <p:nvPr/>
        </p:nvGrpSpPr>
        <p:grpSpPr>
          <a:xfrm>
            <a:off x="8653251" y="1390733"/>
            <a:ext cx="1373349" cy="2183496"/>
            <a:chOff x="5569566" y="2031469"/>
            <a:chExt cx="1373349" cy="2183496"/>
          </a:xfrm>
        </p:grpSpPr>
        <p:pic>
          <p:nvPicPr>
            <p:cNvPr id="2054" name="Picture 6" descr="児玉誉士夫の要請で上海で興行会社起業 淡谷のり子ら招聘｜日刊ゲンダイDIGITAL">
              <a:extLst>
                <a:ext uri="{FF2B5EF4-FFF2-40B4-BE49-F238E27FC236}">
                  <a16:creationId xmlns:a16="http://schemas.microsoft.com/office/drawing/2014/main" id="{B3761FF5-B4B9-42E0-8AFE-D16A92156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6383" y="2322795"/>
              <a:ext cx="1270908" cy="1892170"/>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DA889B2-FEC0-4738-821B-F56386E9BBCA}"/>
                </a:ext>
              </a:extLst>
            </p:cNvPr>
            <p:cNvSpPr txBox="1"/>
            <p:nvPr/>
          </p:nvSpPr>
          <p:spPr>
            <a:xfrm>
              <a:off x="5569566" y="2031469"/>
              <a:ext cx="1373349"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児玉誉士夫</a:t>
              </a:r>
            </a:p>
          </p:txBody>
        </p:sp>
      </p:grpSp>
      <p:grpSp>
        <p:nvGrpSpPr>
          <p:cNvPr id="5" name="グループ化 4">
            <a:extLst>
              <a:ext uri="{FF2B5EF4-FFF2-40B4-BE49-F238E27FC236}">
                <a16:creationId xmlns:a16="http://schemas.microsoft.com/office/drawing/2014/main" id="{107CA358-A502-42CD-B7CB-06D155194BBC}"/>
              </a:ext>
            </a:extLst>
          </p:cNvPr>
          <p:cNvGrpSpPr/>
          <p:nvPr/>
        </p:nvGrpSpPr>
        <p:grpSpPr>
          <a:xfrm>
            <a:off x="7115033" y="1374282"/>
            <a:ext cx="1461176" cy="2199947"/>
            <a:chOff x="7202620" y="2031469"/>
            <a:chExt cx="1461176" cy="2199947"/>
          </a:xfrm>
        </p:grpSpPr>
        <p:pic>
          <p:nvPicPr>
            <p:cNvPr id="2050" name="Picture 2" descr="笹川良一 - Wikipedia">
              <a:extLst>
                <a:ext uri="{FF2B5EF4-FFF2-40B4-BE49-F238E27FC236}">
                  <a16:creationId xmlns:a16="http://schemas.microsoft.com/office/drawing/2014/main" id="{4CAECD1C-473F-4E26-BE7D-DF78915E1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2620" y="2339246"/>
              <a:ext cx="1461176" cy="189217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778441EE-286B-4F9D-9658-2D53BE3B374F}"/>
                </a:ext>
              </a:extLst>
            </p:cNvPr>
            <p:cNvSpPr txBox="1"/>
            <p:nvPr/>
          </p:nvSpPr>
          <p:spPr>
            <a:xfrm>
              <a:off x="7267224" y="2031469"/>
              <a:ext cx="1373349"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笹川良一</a:t>
              </a:r>
            </a:p>
          </p:txBody>
        </p:sp>
      </p:grpSp>
      <p:grpSp>
        <p:nvGrpSpPr>
          <p:cNvPr id="6" name="グループ化 5">
            <a:extLst>
              <a:ext uri="{FF2B5EF4-FFF2-40B4-BE49-F238E27FC236}">
                <a16:creationId xmlns:a16="http://schemas.microsoft.com/office/drawing/2014/main" id="{EFE6FA30-E252-4AF3-A766-9B05724F1FD1}"/>
              </a:ext>
            </a:extLst>
          </p:cNvPr>
          <p:cNvGrpSpPr/>
          <p:nvPr/>
        </p:nvGrpSpPr>
        <p:grpSpPr>
          <a:xfrm>
            <a:off x="5339379" y="1387262"/>
            <a:ext cx="1573438" cy="2186967"/>
            <a:chOff x="8923501" y="2040405"/>
            <a:chExt cx="1573438" cy="2186967"/>
          </a:xfrm>
        </p:grpSpPr>
        <p:pic>
          <p:nvPicPr>
            <p:cNvPr id="2056" name="Picture 8" descr="統一教会創始者・文鮮明師が聖和 | 世界平和統一家庭連合 NEWS ARCHIVES 世界平和統一家庭連合 NEWS ARCHIVES">
              <a:extLst>
                <a:ext uri="{FF2B5EF4-FFF2-40B4-BE49-F238E27FC236}">
                  <a16:creationId xmlns:a16="http://schemas.microsoft.com/office/drawing/2014/main" id="{16EBA7AC-3F32-4419-A104-B7F91212D1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3501" y="2339246"/>
              <a:ext cx="1573438" cy="1888126"/>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8115FBD8-DD06-49C1-967A-996559CBE4BB}"/>
                </a:ext>
              </a:extLst>
            </p:cNvPr>
            <p:cNvSpPr txBox="1"/>
            <p:nvPr/>
          </p:nvSpPr>
          <p:spPr>
            <a:xfrm>
              <a:off x="9023545" y="2040405"/>
              <a:ext cx="1373349"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文鮮明</a:t>
              </a:r>
            </a:p>
          </p:txBody>
        </p:sp>
      </p:grpSp>
      <p:sp>
        <p:nvSpPr>
          <p:cNvPr id="23" name="テキスト ボックス 22">
            <a:extLst>
              <a:ext uri="{FF2B5EF4-FFF2-40B4-BE49-F238E27FC236}">
                <a16:creationId xmlns:a16="http://schemas.microsoft.com/office/drawing/2014/main" id="{436F0246-4381-42B7-A814-9358816031FA}"/>
              </a:ext>
            </a:extLst>
          </p:cNvPr>
          <p:cNvSpPr txBox="1"/>
          <p:nvPr/>
        </p:nvSpPr>
        <p:spPr>
          <a:xfrm>
            <a:off x="5339238" y="3548403"/>
            <a:ext cx="1580916"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世界基督教</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統一神霊協会</a:t>
            </a:r>
            <a:endParaRPr lang="en-US" altLang="ja-JP" sz="1200" dirty="0">
              <a:latin typeface="BIZ UDPゴシック" panose="020B0400000000000000" pitchFamily="50" charset="-128"/>
              <a:ea typeface="BIZ UDPゴシック" panose="020B0400000000000000" pitchFamily="50" charset="-128"/>
            </a:endParaRPr>
          </a:p>
        </p:txBody>
      </p:sp>
      <p:sp>
        <p:nvSpPr>
          <p:cNvPr id="25" name="テキスト ボックス 24">
            <a:extLst>
              <a:ext uri="{FF2B5EF4-FFF2-40B4-BE49-F238E27FC236}">
                <a16:creationId xmlns:a16="http://schemas.microsoft.com/office/drawing/2014/main" id="{2B212CED-FC03-43C3-8627-579C8439044F}"/>
              </a:ext>
            </a:extLst>
          </p:cNvPr>
          <p:cNvSpPr txBox="1"/>
          <p:nvPr/>
        </p:nvSpPr>
        <p:spPr>
          <a:xfrm>
            <a:off x="7122370" y="3530933"/>
            <a:ext cx="1461176"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国粋大衆党総裁</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極東裁判＠</a:t>
            </a:r>
            <a:r>
              <a:rPr lang="en-US" altLang="ja-JP" sz="1200" dirty="0">
                <a:latin typeface="BIZ UDPゴシック" panose="020B0400000000000000" pitchFamily="50" charset="-128"/>
                <a:ea typeface="BIZ UDPゴシック" panose="020B0400000000000000" pitchFamily="50" charset="-128"/>
              </a:rPr>
              <a:t>A</a:t>
            </a:r>
            <a:r>
              <a:rPr lang="ja-JP" altLang="en-US" sz="1200" dirty="0">
                <a:latin typeface="BIZ UDPゴシック" panose="020B0400000000000000" pitchFamily="50" charset="-128"/>
                <a:ea typeface="BIZ UDPゴシック" panose="020B0400000000000000" pitchFamily="50" charset="-128"/>
              </a:rPr>
              <a:t>級</a:t>
            </a:r>
            <a:endParaRPr lang="en-US" altLang="ja-JP" sz="1200" dirty="0">
              <a:latin typeface="BIZ UDPゴシック" panose="020B0400000000000000" pitchFamily="50" charset="-128"/>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47D8F7F9-3461-4A75-B5D5-FD92FB2BFAD8}"/>
              </a:ext>
            </a:extLst>
          </p:cNvPr>
          <p:cNvSpPr txBox="1"/>
          <p:nvPr/>
        </p:nvSpPr>
        <p:spPr>
          <a:xfrm>
            <a:off x="8624642" y="3546236"/>
            <a:ext cx="1573438" cy="276999"/>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海軍児玉機関＠上海</a:t>
            </a:r>
            <a:endParaRPr lang="en-US" altLang="ja-JP" sz="1200" dirty="0">
              <a:latin typeface="BIZ UDPゴシック" panose="020B0400000000000000" pitchFamily="50" charset="-128"/>
              <a:ea typeface="BIZ UDPゴシック" panose="020B0400000000000000" pitchFamily="50" charset="-128"/>
            </a:endParaRPr>
          </a:p>
        </p:txBody>
      </p:sp>
      <p:pic>
        <p:nvPicPr>
          <p:cNvPr id="2058" name="Picture 10" descr="岸信介の孫の安倍さん、それがどうした？ – with ENERGY（ウィズエネ）">
            <a:extLst>
              <a:ext uri="{FF2B5EF4-FFF2-40B4-BE49-F238E27FC236}">
                <a16:creationId xmlns:a16="http://schemas.microsoft.com/office/drawing/2014/main" id="{103E2E09-6A36-4D1F-A04C-CDC90F6855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3625" y="4527717"/>
            <a:ext cx="1262074" cy="1843479"/>
          </a:xfrm>
          <a:prstGeom prst="rect">
            <a:avLst/>
          </a:prstGeom>
          <a:noFill/>
          <a:extLst>
            <a:ext uri="{909E8E84-426E-40DD-AFC4-6F175D3DCCD1}">
              <a14:hiddenFill xmlns:a14="http://schemas.microsoft.com/office/drawing/2010/main">
                <a:solidFill>
                  <a:srgbClr val="FFFFFF"/>
                </a:solidFill>
              </a14:hiddenFill>
            </a:ext>
          </a:extLst>
        </p:spPr>
      </p:pic>
      <p:sp>
        <p:nvSpPr>
          <p:cNvPr id="10" name="四角形: 角を丸くする 9">
            <a:extLst>
              <a:ext uri="{FF2B5EF4-FFF2-40B4-BE49-F238E27FC236}">
                <a16:creationId xmlns:a16="http://schemas.microsoft.com/office/drawing/2014/main" id="{3D590033-6123-462B-B878-5F0C06ED98CD}"/>
              </a:ext>
            </a:extLst>
          </p:cNvPr>
          <p:cNvSpPr/>
          <p:nvPr/>
        </p:nvSpPr>
        <p:spPr>
          <a:xfrm>
            <a:off x="3610947" y="1387262"/>
            <a:ext cx="6586992" cy="2614667"/>
          </a:xfrm>
          <a:prstGeom prst="roundRect">
            <a:avLst>
              <a:gd name="adj" fmla="val 7576"/>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F75081C-9606-4D25-8B72-62C58A7C9A25}"/>
              </a:ext>
            </a:extLst>
          </p:cNvPr>
          <p:cNvSpPr txBox="1"/>
          <p:nvPr/>
        </p:nvSpPr>
        <p:spPr>
          <a:xfrm>
            <a:off x="6022689" y="1092332"/>
            <a:ext cx="1262074"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勝共連合</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30" name="四角形: 角を丸くする 29">
            <a:extLst>
              <a:ext uri="{FF2B5EF4-FFF2-40B4-BE49-F238E27FC236}">
                <a16:creationId xmlns:a16="http://schemas.microsoft.com/office/drawing/2014/main" id="{C86578AC-48FA-44CD-A07A-6BC96DDA48C7}"/>
              </a:ext>
            </a:extLst>
          </p:cNvPr>
          <p:cNvSpPr/>
          <p:nvPr/>
        </p:nvSpPr>
        <p:spPr>
          <a:xfrm>
            <a:off x="1650269" y="1076399"/>
            <a:ext cx="8697379" cy="3019740"/>
          </a:xfrm>
          <a:prstGeom prst="roundRect">
            <a:avLst>
              <a:gd name="adj" fmla="val 7576"/>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52B87B10-CB7A-49AE-AE68-77A3A6B50A95}"/>
              </a:ext>
            </a:extLst>
          </p:cNvPr>
          <p:cNvSpPr txBox="1"/>
          <p:nvPr/>
        </p:nvSpPr>
        <p:spPr>
          <a:xfrm>
            <a:off x="2631230" y="755583"/>
            <a:ext cx="6941554"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世界反共連合＠</a:t>
            </a:r>
            <a:r>
              <a:rPr lang="en-US" altLang="ja-JP" sz="1600" dirty="0">
                <a:latin typeface="BIZ UDPゴシック" panose="020B0400000000000000" pitchFamily="50" charset="-128"/>
                <a:ea typeface="BIZ UDPゴシック" panose="020B0400000000000000" pitchFamily="50" charset="-128"/>
              </a:rPr>
              <a:t>1966</a:t>
            </a:r>
            <a:r>
              <a:rPr lang="ja-JP" altLang="en-US" sz="1600" dirty="0">
                <a:latin typeface="BIZ UDPゴシック" panose="020B0400000000000000" pitchFamily="50" charset="-128"/>
                <a:ea typeface="BIZ UDPゴシック" panose="020B0400000000000000" pitchFamily="50" charset="-128"/>
              </a:rPr>
              <a:t>年韓国にて創設／アジア反共連合（</a:t>
            </a:r>
            <a:r>
              <a:rPr lang="en-US" altLang="ja-JP" sz="1600" dirty="0">
                <a:latin typeface="BIZ UDPゴシック" panose="020B0400000000000000" pitchFamily="50" charset="-128"/>
                <a:ea typeface="BIZ UDPゴシック" panose="020B0400000000000000" pitchFamily="50" charset="-128"/>
              </a:rPr>
              <a:t>APACL</a:t>
            </a:r>
            <a:r>
              <a:rPr lang="ja-JP" altLang="en-US" sz="1600" dirty="0">
                <a:latin typeface="BIZ UDPゴシック" panose="020B0400000000000000" pitchFamily="50" charset="-128"/>
                <a:ea typeface="BIZ UDPゴシック" panose="020B0400000000000000" pitchFamily="50" charset="-128"/>
              </a:rPr>
              <a:t>）</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32" name="テキスト ボックス 31">
            <a:extLst>
              <a:ext uri="{FF2B5EF4-FFF2-40B4-BE49-F238E27FC236}">
                <a16:creationId xmlns:a16="http://schemas.microsoft.com/office/drawing/2014/main" id="{FDDA5122-49D9-4841-AECC-2072713BBE68}"/>
              </a:ext>
            </a:extLst>
          </p:cNvPr>
          <p:cNvSpPr txBox="1"/>
          <p:nvPr/>
        </p:nvSpPr>
        <p:spPr>
          <a:xfrm>
            <a:off x="1886475" y="5524764"/>
            <a:ext cx="2219932" cy="830997"/>
          </a:xfrm>
          <a:prstGeom prst="rect">
            <a:avLst/>
          </a:prstGeom>
          <a:noFill/>
          <a:ln>
            <a:solidFill>
              <a:schemeClr val="tx1"/>
            </a:solidFill>
          </a:ln>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レイ・クライン</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a:t>
            </a:r>
            <a:r>
              <a:rPr kumimoji="1" lang="en-US" altLang="ja-JP" sz="1200" dirty="0">
                <a:latin typeface="BIZ UDPゴシック" panose="020B0400000000000000" pitchFamily="50" charset="-128"/>
                <a:ea typeface="BIZ UDPゴシック" panose="020B0400000000000000" pitchFamily="50" charset="-128"/>
              </a:rPr>
              <a:t>CIA</a:t>
            </a:r>
            <a:r>
              <a:rPr kumimoji="1" lang="ja-JP" altLang="en-US" sz="1200" dirty="0">
                <a:latin typeface="BIZ UDPゴシック" panose="020B0400000000000000" pitchFamily="50" charset="-128"/>
                <a:ea typeface="BIZ UDPゴシック" panose="020B0400000000000000" pitchFamily="50" charset="-128"/>
              </a:rPr>
              <a:t>副長官）</a:t>
            </a:r>
            <a:endParaRPr kumimoji="1"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ジョン・シングローブ陸軍少将</a:t>
            </a:r>
            <a:endParaRPr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（不正規戦、暗殺、破壊）</a:t>
            </a:r>
          </a:p>
        </p:txBody>
      </p:sp>
      <p:sp>
        <p:nvSpPr>
          <p:cNvPr id="16" name="四角形: 角を丸くする 15">
            <a:extLst>
              <a:ext uri="{FF2B5EF4-FFF2-40B4-BE49-F238E27FC236}">
                <a16:creationId xmlns:a16="http://schemas.microsoft.com/office/drawing/2014/main" id="{5D38276D-962B-4836-B03E-4065636C25A4}"/>
              </a:ext>
            </a:extLst>
          </p:cNvPr>
          <p:cNvSpPr/>
          <p:nvPr/>
        </p:nvSpPr>
        <p:spPr>
          <a:xfrm>
            <a:off x="236463" y="402942"/>
            <a:ext cx="1087085" cy="391510"/>
          </a:xfrm>
          <a:prstGeom prst="roundRect">
            <a:avLst/>
          </a:prstGeom>
          <a:solidFill>
            <a:schemeClr val="accent1">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BIZ UDPゴシック" panose="020B0400000000000000" pitchFamily="50" charset="-128"/>
                <a:ea typeface="BIZ UDPゴシック" panose="020B0400000000000000" pitchFamily="50" charset="-128"/>
              </a:rPr>
              <a:t>南米・欧州</a:t>
            </a:r>
            <a:endParaRPr kumimoji="1" lang="en-US" altLang="ja-JP" sz="12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1200" dirty="0">
                <a:solidFill>
                  <a:schemeClr val="tx1"/>
                </a:solidFill>
                <a:latin typeface="BIZ UDPゴシック" panose="020B0400000000000000" pitchFamily="50" charset="-128"/>
                <a:ea typeface="BIZ UDPゴシック" panose="020B0400000000000000" pitchFamily="50" charset="-128"/>
              </a:rPr>
              <a:t>中東・アジア</a:t>
            </a:r>
          </a:p>
        </p:txBody>
      </p:sp>
      <p:sp>
        <p:nvSpPr>
          <p:cNvPr id="22" name="テキスト ボックス 21">
            <a:extLst>
              <a:ext uri="{FF2B5EF4-FFF2-40B4-BE49-F238E27FC236}">
                <a16:creationId xmlns:a16="http://schemas.microsoft.com/office/drawing/2014/main" id="{D15CDEB5-851E-4D9A-AE26-A2E449263EAF}"/>
              </a:ext>
            </a:extLst>
          </p:cNvPr>
          <p:cNvSpPr txBox="1"/>
          <p:nvPr/>
        </p:nvSpPr>
        <p:spPr>
          <a:xfrm>
            <a:off x="7179521" y="4255646"/>
            <a:ext cx="877300" cy="369332"/>
          </a:xfrm>
          <a:prstGeom prst="rect">
            <a:avLst/>
          </a:prstGeom>
          <a:noFill/>
        </p:spPr>
        <p:txBody>
          <a:bodyPr vert="horz" wrap="square" rtlCol="0">
            <a:spAutoFit/>
          </a:bodyPr>
          <a:lstStyle/>
          <a:p>
            <a:pPr algn="ctr"/>
            <a:r>
              <a:rPr lang="ja-JP" altLang="en-US" sz="900" dirty="0">
                <a:latin typeface="BIZ UDPゴシック" panose="020B0400000000000000" pitchFamily="50" charset="-128"/>
                <a:ea typeface="BIZ UDPゴシック" panose="020B0400000000000000" pitchFamily="50" charset="-128"/>
              </a:rPr>
              <a:t>巣鴨プリズン同室</a:t>
            </a:r>
            <a:endParaRPr kumimoji="1" lang="ja-JP" altLang="en-US" sz="900" dirty="0">
              <a:latin typeface="BIZ UDPゴシック" panose="020B0400000000000000" pitchFamily="50" charset="-128"/>
              <a:ea typeface="BIZ UDPゴシック" panose="020B0400000000000000" pitchFamily="50" charset="-128"/>
            </a:endParaRPr>
          </a:p>
        </p:txBody>
      </p:sp>
      <p:pic>
        <p:nvPicPr>
          <p:cNvPr id="2060" name="Picture 12" descr="ステパーン・バンデーラ - Wikipedia">
            <a:extLst>
              <a:ext uri="{FF2B5EF4-FFF2-40B4-BE49-F238E27FC236}">
                <a16:creationId xmlns:a16="http://schemas.microsoft.com/office/drawing/2014/main" id="{3F5CB79E-52DE-4518-9651-5E808EBBD9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669" y="4828498"/>
            <a:ext cx="981620" cy="1327476"/>
          </a:xfrm>
          <a:prstGeom prst="rect">
            <a:avLst/>
          </a:prstGeom>
          <a:noFill/>
          <a:extLst>
            <a:ext uri="{909E8E84-426E-40DD-AFC4-6F175D3DCCD1}">
              <a14:hiddenFill xmlns:a14="http://schemas.microsoft.com/office/drawing/2010/main">
                <a:solidFill>
                  <a:srgbClr val="FFFFFF"/>
                </a:solidFill>
              </a14:hiddenFill>
            </a:ext>
          </a:extLst>
        </p:spPr>
      </p:pic>
      <p:sp>
        <p:nvSpPr>
          <p:cNvPr id="42" name="四角形: 角を丸くする 41">
            <a:extLst>
              <a:ext uri="{FF2B5EF4-FFF2-40B4-BE49-F238E27FC236}">
                <a16:creationId xmlns:a16="http://schemas.microsoft.com/office/drawing/2014/main" id="{CA6DD68F-8067-4316-800F-448C6BCC4104}"/>
              </a:ext>
            </a:extLst>
          </p:cNvPr>
          <p:cNvSpPr/>
          <p:nvPr/>
        </p:nvSpPr>
        <p:spPr>
          <a:xfrm>
            <a:off x="228937" y="2409001"/>
            <a:ext cx="1087085" cy="391510"/>
          </a:xfrm>
          <a:prstGeom prst="roundRect">
            <a:avLst/>
          </a:prstGeom>
          <a:solidFill>
            <a:schemeClr val="accent1">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BIZ UDPゴシック" panose="020B0400000000000000" pitchFamily="50" charset="-128"/>
                <a:ea typeface="BIZ UDPゴシック" panose="020B0400000000000000" pitchFamily="50" charset="-128"/>
              </a:rPr>
              <a:t>ネオナス</a:t>
            </a:r>
            <a:endParaRPr lang="en-US" altLang="ja-JP" sz="12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1200" dirty="0">
                <a:solidFill>
                  <a:schemeClr val="tx1"/>
                </a:solidFill>
                <a:latin typeface="BIZ UDPゴシック" panose="020B0400000000000000" pitchFamily="50" charset="-128"/>
                <a:ea typeface="BIZ UDPゴシック" panose="020B0400000000000000" pitchFamily="50" charset="-128"/>
              </a:rPr>
              <a:t>民族主義</a:t>
            </a:r>
            <a:endParaRPr kumimoji="1" lang="en-US" altLang="ja-JP" sz="1200" dirty="0">
              <a:solidFill>
                <a:schemeClr val="tx1"/>
              </a:solidFill>
              <a:latin typeface="BIZ UDPゴシック" panose="020B0400000000000000" pitchFamily="50" charset="-128"/>
              <a:ea typeface="BIZ UDPゴシック" panose="020B0400000000000000" pitchFamily="50" charset="-128"/>
            </a:endParaRPr>
          </a:p>
        </p:txBody>
      </p:sp>
      <p:sp>
        <p:nvSpPr>
          <p:cNvPr id="43" name="テキスト ボックス 42">
            <a:extLst>
              <a:ext uri="{FF2B5EF4-FFF2-40B4-BE49-F238E27FC236}">
                <a16:creationId xmlns:a16="http://schemas.microsoft.com/office/drawing/2014/main" id="{EBD6FC2D-EE33-4624-AA94-EB34F3710BC7}"/>
              </a:ext>
            </a:extLst>
          </p:cNvPr>
          <p:cNvSpPr txBox="1"/>
          <p:nvPr/>
        </p:nvSpPr>
        <p:spPr>
          <a:xfrm>
            <a:off x="4422452" y="5122110"/>
            <a:ext cx="2086257" cy="461665"/>
          </a:xfrm>
          <a:prstGeom prst="rect">
            <a:avLst/>
          </a:prstGeom>
          <a:solidFill>
            <a:schemeClr val="accent4">
              <a:lumMod val="60000"/>
              <a:lumOff val="40000"/>
            </a:schemeClr>
          </a:solid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アメリカ社会統一協会連合</a:t>
            </a:r>
            <a:endParaRPr lang="en-US" altLang="ja-JP" sz="1200" dirty="0">
              <a:latin typeface="BIZ UDPゴシック" panose="020B0400000000000000" pitchFamily="50" charset="-128"/>
              <a:ea typeface="BIZ UDPゴシック" panose="020B0400000000000000" pitchFamily="50" charset="-128"/>
            </a:endParaRPr>
          </a:p>
          <a:p>
            <a:pPr algn="ctr"/>
            <a:r>
              <a:rPr lang="en-US" altLang="ja-JP" sz="1200" dirty="0">
                <a:latin typeface="BIZ UDPゴシック" panose="020B0400000000000000" pitchFamily="50" charset="-128"/>
                <a:ea typeface="BIZ UDPゴシック" panose="020B0400000000000000" pitchFamily="50" charset="-128"/>
              </a:rPr>
              <a:t>CAUSA</a:t>
            </a:r>
            <a:endParaRPr kumimoji="1" lang="ja-JP" altLang="en-US" sz="1200" dirty="0">
              <a:latin typeface="BIZ UDPゴシック" panose="020B0400000000000000" pitchFamily="50" charset="-128"/>
              <a:ea typeface="BIZ UDPゴシック" panose="020B0400000000000000" pitchFamily="50" charset="-128"/>
            </a:endParaRPr>
          </a:p>
        </p:txBody>
      </p:sp>
      <p:pic>
        <p:nvPicPr>
          <p:cNvPr id="2062" name="Picture 14" descr="CIAの秘密戦争――変貌する巨大情報機関 (ハヤカワ・ノンフィクション文庫) | マーク マゼッティ, Mark Mazzetti, 小谷 賢, 池田  美紀 |本 | 通販 | Amazon">
            <a:extLst>
              <a:ext uri="{FF2B5EF4-FFF2-40B4-BE49-F238E27FC236}">
                <a16:creationId xmlns:a16="http://schemas.microsoft.com/office/drawing/2014/main" id="{CE402B95-F037-4AE8-BF26-4EA392ED02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958" y="862265"/>
            <a:ext cx="989401" cy="1446434"/>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C0ED8E92-47EA-4389-B2A0-83E4C50FFC7C}"/>
              </a:ext>
            </a:extLst>
          </p:cNvPr>
          <p:cNvSpPr txBox="1"/>
          <p:nvPr/>
        </p:nvSpPr>
        <p:spPr>
          <a:xfrm>
            <a:off x="53743" y="6126672"/>
            <a:ext cx="1491510" cy="253916"/>
          </a:xfrm>
          <a:prstGeom prst="rect">
            <a:avLst/>
          </a:prstGeom>
          <a:noFill/>
        </p:spPr>
        <p:txBody>
          <a:bodyPr wrap="square" rtlCol="0">
            <a:spAutoFit/>
          </a:bodyPr>
          <a:lstStyle/>
          <a:p>
            <a:r>
              <a:rPr lang="ja-JP" altLang="en-US" sz="1050" dirty="0">
                <a:latin typeface="BIZ UDPゴシック" panose="020B0400000000000000" pitchFamily="50" charset="-128"/>
                <a:ea typeface="BIZ UDPゴシック" panose="020B0400000000000000" pitchFamily="50" charset="-128"/>
              </a:rPr>
              <a:t>ステファン・バンデラ</a:t>
            </a:r>
            <a:endParaRPr kumimoji="1" lang="ja-JP" altLang="en-US" sz="1050" dirty="0">
              <a:latin typeface="BIZ UDPゴシック" panose="020B0400000000000000" pitchFamily="50" charset="-128"/>
              <a:ea typeface="BIZ UDPゴシック" panose="020B0400000000000000" pitchFamily="50" charset="-128"/>
            </a:endParaRPr>
          </a:p>
        </p:txBody>
      </p:sp>
      <p:sp>
        <p:nvSpPr>
          <p:cNvPr id="27" name="矢印: 右 26">
            <a:extLst>
              <a:ext uri="{FF2B5EF4-FFF2-40B4-BE49-F238E27FC236}">
                <a16:creationId xmlns:a16="http://schemas.microsoft.com/office/drawing/2014/main" id="{D45DEF7B-E537-442D-8F4A-101809985F3C}"/>
              </a:ext>
            </a:extLst>
          </p:cNvPr>
          <p:cNvSpPr/>
          <p:nvPr/>
        </p:nvSpPr>
        <p:spPr>
          <a:xfrm rot="5400000">
            <a:off x="4905754" y="4164026"/>
            <a:ext cx="866967" cy="528127"/>
          </a:xfrm>
          <a:prstGeom prst="righ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881A6DE8-1CD9-4B67-A9E8-A18904124499}"/>
              </a:ext>
            </a:extLst>
          </p:cNvPr>
          <p:cNvSpPr txBox="1"/>
          <p:nvPr/>
        </p:nvSpPr>
        <p:spPr>
          <a:xfrm>
            <a:off x="4348339" y="4845111"/>
            <a:ext cx="2086257"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アメリカ政界への浸透</a:t>
            </a:r>
          </a:p>
        </p:txBody>
      </p:sp>
      <p:pic>
        <p:nvPicPr>
          <p:cNvPr id="2064" name="Picture 16" descr="オットー・スコルツェニー - Wikipedia">
            <a:extLst>
              <a:ext uri="{FF2B5EF4-FFF2-40B4-BE49-F238E27FC236}">
                <a16:creationId xmlns:a16="http://schemas.microsoft.com/office/drawing/2014/main" id="{C8A0EAC3-2D25-4D20-B614-34C674009E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669" y="2869762"/>
            <a:ext cx="981620" cy="1374268"/>
          </a:xfrm>
          <a:prstGeom prst="rect">
            <a:avLst/>
          </a:prstGeom>
          <a:noFill/>
          <a:extLst>
            <a:ext uri="{909E8E84-426E-40DD-AFC4-6F175D3DCCD1}">
              <a14:hiddenFill xmlns:a14="http://schemas.microsoft.com/office/drawing/2010/main">
                <a:solidFill>
                  <a:srgbClr val="FFFFFF"/>
                </a:solidFill>
              </a14:hiddenFill>
            </a:ext>
          </a:extLst>
        </p:spPr>
      </p:pic>
      <p:sp>
        <p:nvSpPr>
          <p:cNvPr id="62" name="四角形: 角を丸くする 61">
            <a:extLst>
              <a:ext uri="{FF2B5EF4-FFF2-40B4-BE49-F238E27FC236}">
                <a16:creationId xmlns:a16="http://schemas.microsoft.com/office/drawing/2014/main" id="{9BC4076F-2EF2-42A0-BC1B-F959C0DBA635}"/>
              </a:ext>
            </a:extLst>
          </p:cNvPr>
          <p:cNvSpPr/>
          <p:nvPr/>
        </p:nvSpPr>
        <p:spPr>
          <a:xfrm>
            <a:off x="246625" y="4367937"/>
            <a:ext cx="1087085" cy="391510"/>
          </a:xfrm>
          <a:prstGeom prst="roundRect">
            <a:avLst/>
          </a:prstGeom>
          <a:solidFill>
            <a:schemeClr val="accent1">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BIZ UDPゴシック" panose="020B0400000000000000" pitchFamily="50" charset="-128"/>
                <a:ea typeface="BIZ UDPゴシック" panose="020B0400000000000000" pitchFamily="50" charset="-128"/>
              </a:rPr>
              <a:t>反共組織</a:t>
            </a:r>
            <a:endParaRPr kumimoji="1" lang="ja-JP" altLang="en-US" sz="1200" dirty="0">
              <a:solidFill>
                <a:schemeClr val="tx1"/>
              </a:solidFill>
              <a:latin typeface="BIZ UDPゴシック" panose="020B0400000000000000" pitchFamily="50" charset="-128"/>
              <a:ea typeface="BIZ UDPゴシック" panose="020B0400000000000000" pitchFamily="50" charset="-128"/>
            </a:endParaRPr>
          </a:p>
        </p:txBody>
      </p:sp>
      <p:cxnSp>
        <p:nvCxnSpPr>
          <p:cNvPr id="53" name="コネクタ: カギ線 52">
            <a:extLst>
              <a:ext uri="{FF2B5EF4-FFF2-40B4-BE49-F238E27FC236}">
                <a16:creationId xmlns:a16="http://schemas.microsoft.com/office/drawing/2014/main" id="{9612A7A8-3E57-433F-BEF2-E79080914022}"/>
              </a:ext>
            </a:extLst>
          </p:cNvPr>
          <p:cNvCxnSpPr>
            <a:stCxn id="16" idx="3"/>
            <a:endCxn id="30" idx="1"/>
          </p:cNvCxnSpPr>
          <p:nvPr/>
        </p:nvCxnSpPr>
        <p:spPr>
          <a:xfrm>
            <a:off x="1323548" y="598697"/>
            <a:ext cx="326721" cy="1987572"/>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コネクタ: カギ線 55">
            <a:extLst>
              <a:ext uri="{FF2B5EF4-FFF2-40B4-BE49-F238E27FC236}">
                <a16:creationId xmlns:a16="http://schemas.microsoft.com/office/drawing/2014/main" id="{A6FD9388-A2D8-40C1-9B03-F1FD77197EE2}"/>
              </a:ext>
            </a:extLst>
          </p:cNvPr>
          <p:cNvCxnSpPr>
            <a:cxnSpLocks/>
            <a:stCxn id="62" idx="3"/>
            <a:endCxn id="30" idx="1"/>
          </p:cNvCxnSpPr>
          <p:nvPr/>
        </p:nvCxnSpPr>
        <p:spPr>
          <a:xfrm flipV="1">
            <a:off x="1333710" y="2586269"/>
            <a:ext cx="316559" cy="19774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E194CD1-17C1-4140-B839-A19B262A8653}"/>
              </a:ext>
            </a:extLst>
          </p:cNvPr>
          <p:cNvCxnSpPr>
            <a:cxnSpLocks/>
          </p:cNvCxnSpPr>
          <p:nvPr/>
        </p:nvCxnSpPr>
        <p:spPr>
          <a:xfrm>
            <a:off x="1316022" y="2595425"/>
            <a:ext cx="180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0" name="コネクタ: カギ線 1029">
            <a:extLst>
              <a:ext uri="{FF2B5EF4-FFF2-40B4-BE49-F238E27FC236}">
                <a16:creationId xmlns:a16="http://schemas.microsoft.com/office/drawing/2014/main" id="{06D5E6AA-5C94-4633-BEB9-5BF2CBE95A6F}"/>
              </a:ext>
            </a:extLst>
          </p:cNvPr>
          <p:cNvCxnSpPr>
            <a:endCxn id="2058" idx="3"/>
          </p:cNvCxnSpPr>
          <p:nvPr/>
        </p:nvCxnSpPr>
        <p:spPr>
          <a:xfrm rot="5400000">
            <a:off x="8779322" y="4515612"/>
            <a:ext cx="1670222" cy="1974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2" name="コネクタ: カギ線 1031">
            <a:extLst>
              <a:ext uri="{FF2B5EF4-FFF2-40B4-BE49-F238E27FC236}">
                <a16:creationId xmlns:a16="http://schemas.microsoft.com/office/drawing/2014/main" id="{F32B8E08-735B-4FF8-A090-AF81E7B666A0}"/>
              </a:ext>
            </a:extLst>
          </p:cNvPr>
          <p:cNvCxnSpPr>
            <a:cxnSpLocks/>
          </p:cNvCxnSpPr>
          <p:nvPr/>
        </p:nvCxnSpPr>
        <p:spPr>
          <a:xfrm>
            <a:off x="6711311" y="3607746"/>
            <a:ext cx="1501004" cy="1253827"/>
          </a:xfrm>
          <a:prstGeom prst="bentConnector3">
            <a:avLst>
              <a:gd name="adj1" fmla="val 27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F64DC424-1E5D-4808-98E1-CE9DA9E85FC1}"/>
              </a:ext>
            </a:extLst>
          </p:cNvPr>
          <p:cNvSpPr txBox="1"/>
          <p:nvPr/>
        </p:nvSpPr>
        <p:spPr>
          <a:xfrm>
            <a:off x="4389649" y="5607867"/>
            <a:ext cx="2086257" cy="830997"/>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全米大陸安全保障協議会</a:t>
            </a:r>
            <a:endParaRPr kumimoji="1"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自由防衛協議会</a:t>
            </a:r>
            <a:endParaRPr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アメリカ安全保障協議会</a:t>
            </a:r>
            <a:endParaRPr kumimoji="1"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ウェスタンゴール</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1036" name="四角形: 角を丸くする 1035">
            <a:extLst>
              <a:ext uri="{FF2B5EF4-FFF2-40B4-BE49-F238E27FC236}">
                <a16:creationId xmlns:a16="http://schemas.microsoft.com/office/drawing/2014/main" id="{F76E52E3-7A89-4E54-848D-79C890DFD5CB}"/>
              </a:ext>
            </a:extLst>
          </p:cNvPr>
          <p:cNvSpPr/>
          <p:nvPr/>
        </p:nvSpPr>
        <p:spPr>
          <a:xfrm>
            <a:off x="86202" y="289248"/>
            <a:ext cx="1491510" cy="6165809"/>
          </a:xfrm>
          <a:prstGeom prst="roundRect">
            <a:avLst>
              <a:gd name="adj" fmla="val 7283"/>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7" name="矢印: 左 1036">
            <a:extLst>
              <a:ext uri="{FF2B5EF4-FFF2-40B4-BE49-F238E27FC236}">
                <a16:creationId xmlns:a16="http://schemas.microsoft.com/office/drawing/2014/main" id="{CE41609B-6F7D-470F-B441-10E41A117539}"/>
              </a:ext>
            </a:extLst>
          </p:cNvPr>
          <p:cNvSpPr/>
          <p:nvPr/>
        </p:nvSpPr>
        <p:spPr>
          <a:xfrm>
            <a:off x="1577712" y="5781601"/>
            <a:ext cx="284751" cy="27699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79AC4E40-C006-4B29-90FB-34BB1408E17D}"/>
              </a:ext>
            </a:extLst>
          </p:cNvPr>
          <p:cNvSpPr txBox="1"/>
          <p:nvPr/>
        </p:nvSpPr>
        <p:spPr>
          <a:xfrm>
            <a:off x="3096155" y="4763279"/>
            <a:ext cx="1019610"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韓国</a:t>
            </a:r>
            <a:r>
              <a:rPr kumimoji="1" lang="en-US" altLang="ja-JP" sz="1400" dirty="0">
                <a:latin typeface="BIZ UDPゴシック" panose="020B0400000000000000" pitchFamily="50" charset="-128"/>
                <a:ea typeface="BIZ UDPゴシック" panose="020B0400000000000000" pitchFamily="50" charset="-128"/>
              </a:rPr>
              <a:t>CIA</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89" name="テキスト ボックス 88">
            <a:extLst>
              <a:ext uri="{FF2B5EF4-FFF2-40B4-BE49-F238E27FC236}">
                <a16:creationId xmlns:a16="http://schemas.microsoft.com/office/drawing/2014/main" id="{0880BCE3-4733-41E7-AD47-6396B552743A}"/>
              </a:ext>
            </a:extLst>
          </p:cNvPr>
          <p:cNvSpPr txBox="1"/>
          <p:nvPr/>
        </p:nvSpPr>
        <p:spPr>
          <a:xfrm>
            <a:off x="2025711" y="4604245"/>
            <a:ext cx="987852" cy="523220"/>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軍統系</a:t>
            </a:r>
            <a:endParaRPr lang="en-US" altLang="ja-JP" sz="1400" dirty="0">
              <a:latin typeface="BIZ UDPゴシック" panose="020B0400000000000000" pitchFamily="50" charset="-128"/>
              <a:ea typeface="BIZ UDPゴシック" panose="020B0400000000000000" pitchFamily="50" charset="-128"/>
            </a:endParaRPr>
          </a:p>
          <a:p>
            <a:pPr algn="ctr"/>
            <a:r>
              <a:rPr kumimoji="1" lang="en-US" altLang="ja-JP" sz="1400" dirty="0">
                <a:latin typeface="BIZ UDPゴシック" panose="020B0400000000000000" pitchFamily="50" charset="-128"/>
                <a:ea typeface="BIZ UDPゴシック" panose="020B0400000000000000" pitchFamily="50" charset="-128"/>
              </a:rPr>
              <a:t>CC</a:t>
            </a:r>
            <a:r>
              <a:rPr lang="ja-JP" altLang="en-US" sz="1400" dirty="0">
                <a:latin typeface="BIZ UDPゴシック" panose="020B0400000000000000" pitchFamily="50" charset="-128"/>
                <a:ea typeface="BIZ UDPゴシック" panose="020B0400000000000000" pitchFamily="50" charset="-128"/>
              </a:rPr>
              <a:t>団系</a:t>
            </a:r>
            <a:endParaRPr kumimoji="1" lang="ja-JP" altLang="en-US" sz="1400" dirty="0">
              <a:latin typeface="BIZ UDPゴシック" panose="020B0400000000000000" pitchFamily="50" charset="-128"/>
              <a:ea typeface="BIZ UDPゴシック" panose="020B0400000000000000" pitchFamily="50" charset="-128"/>
            </a:endParaRPr>
          </a:p>
        </p:txBody>
      </p:sp>
      <p:cxnSp>
        <p:nvCxnSpPr>
          <p:cNvPr id="1041" name="コネクタ: カギ線 1040">
            <a:extLst>
              <a:ext uri="{FF2B5EF4-FFF2-40B4-BE49-F238E27FC236}">
                <a16:creationId xmlns:a16="http://schemas.microsoft.com/office/drawing/2014/main" id="{6DFFA503-E791-4AAD-BE68-0769EE32BD04}"/>
              </a:ext>
            </a:extLst>
          </p:cNvPr>
          <p:cNvCxnSpPr>
            <a:stCxn id="35" idx="2"/>
            <a:endCxn id="88" idx="0"/>
          </p:cNvCxnSpPr>
          <p:nvPr/>
        </p:nvCxnSpPr>
        <p:spPr>
          <a:xfrm rot="5400000">
            <a:off x="3633531" y="3974358"/>
            <a:ext cx="761350" cy="816492"/>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3" name="直線矢印コネクタ 1042">
            <a:extLst>
              <a:ext uri="{FF2B5EF4-FFF2-40B4-BE49-F238E27FC236}">
                <a16:creationId xmlns:a16="http://schemas.microsoft.com/office/drawing/2014/main" id="{5358094C-0DA0-4E46-B03B-614D5E539D86}"/>
              </a:ext>
            </a:extLst>
          </p:cNvPr>
          <p:cNvCxnSpPr>
            <a:endCxn id="89" idx="0"/>
          </p:cNvCxnSpPr>
          <p:nvPr/>
        </p:nvCxnSpPr>
        <p:spPr>
          <a:xfrm>
            <a:off x="2518185" y="3990833"/>
            <a:ext cx="1452" cy="61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5" name="直線矢印コネクタ 1044">
            <a:extLst>
              <a:ext uri="{FF2B5EF4-FFF2-40B4-BE49-F238E27FC236}">
                <a16:creationId xmlns:a16="http://schemas.microsoft.com/office/drawing/2014/main" id="{8E8FE01A-4CB4-4F73-987B-172DE7793911}"/>
              </a:ext>
            </a:extLst>
          </p:cNvPr>
          <p:cNvCxnSpPr>
            <a:stCxn id="89" idx="2"/>
          </p:cNvCxnSpPr>
          <p:nvPr/>
        </p:nvCxnSpPr>
        <p:spPr>
          <a:xfrm flipH="1">
            <a:off x="2518185" y="5127465"/>
            <a:ext cx="1452" cy="4131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5DD9FECE-CCB9-4921-935E-874825E235CB}"/>
              </a:ext>
            </a:extLst>
          </p:cNvPr>
          <p:cNvCxnSpPr/>
          <p:nvPr/>
        </p:nvCxnSpPr>
        <p:spPr>
          <a:xfrm flipH="1">
            <a:off x="3549268" y="5103029"/>
            <a:ext cx="1452" cy="4131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6" name="テキスト ボックス 1045">
            <a:extLst>
              <a:ext uri="{FF2B5EF4-FFF2-40B4-BE49-F238E27FC236}">
                <a16:creationId xmlns:a16="http://schemas.microsoft.com/office/drawing/2014/main" id="{2BFCB54B-AC00-4096-8B21-53B49B79DB4E}"/>
              </a:ext>
            </a:extLst>
          </p:cNvPr>
          <p:cNvSpPr txBox="1"/>
          <p:nvPr/>
        </p:nvSpPr>
        <p:spPr>
          <a:xfrm>
            <a:off x="10923434" y="4624978"/>
            <a:ext cx="461665" cy="1281300"/>
          </a:xfrm>
          <a:prstGeom prst="rect">
            <a:avLst/>
          </a:prstGeom>
          <a:noFill/>
          <a:ln>
            <a:solidFill>
              <a:srgbClr val="FF0000"/>
            </a:solidFill>
          </a:ln>
        </p:spPr>
        <p:txBody>
          <a:bodyPr vert="eaVert"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自由民主党</a:t>
            </a:r>
          </a:p>
        </p:txBody>
      </p:sp>
      <p:cxnSp>
        <p:nvCxnSpPr>
          <p:cNvPr id="1048" name="コネクタ: カギ線 1047">
            <a:extLst>
              <a:ext uri="{FF2B5EF4-FFF2-40B4-BE49-F238E27FC236}">
                <a16:creationId xmlns:a16="http://schemas.microsoft.com/office/drawing/2014/main" id="{5A2FD00F-8439-4D6D-AA25-67AD54B27391}"/>
              </a:ext>
            </a:extLst>
          </p:cNvPr>
          <p:cNvCxnSpPr>
            <a:cxnSpLocks/>
            <a:stCxn id="2054" idx="3"/>
            <a:endCxn id="1046" idx="0"/>
          </p:cNvCxnSpPr>
          <p:nvPr/>
        </p:nvCxnSpPr>
        <p:spPr>
          <a:xfrm>
            <a:off x="10000976" y="2628144"/>
            <a:ext cx="1153291" cy="19968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0" name="直線コネクタ 1059">
            <a:extLst>
              <a:ext uri="{FF2B5EF4-FFF2-40B4-BE49-F238E27FC236}">
                <a16:creationId xmlns:a16="http://schemas.microsoft.com/office/drawing/2014/main" id="{C0544A63-022A-4A56-BB15-BA122FE1DD7A}"/>
              </a:ext>
            </a:extLst>
          </p:cNvPr>
          <p:cNvCxnSpPr/>
          <p:nvPr/>
        </p:nvCxnSpPr>
        <p:spPr>
          <a:xfrm>
            <a:off x="8576209" y="2967135"/>
            <a:ext cx="25780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2" name="直線コネクタ 1061">
            <a:extLst>
              <a:ext uri="{FF2B5EF4-FFF2-40B4-BE49-F238E27FC236}">
                <a16:creationId xmlns:a16="http://schemas.microsoft.com/office/drawing/2014/main" id="{506A3904-D791-456C-9B88-F4CB9C924913}"/>
              </a:ext>
            </a:extLst>
          </p:cNvPr>
          <p:cNvCxnSpPr/>
          <p:nvPr/>
        </p:nvCxnSpPr>
        <p:spPr>
          <a:xfrm>
            <a:off x="9515699" y="5607867"/>
            <a:ext cx="1407735" cy="0"/>
          </a:xfrm>
          <a:prstGeom prst="line">
            <a:avLst/>
          </a:prstGeom>
        </p:spPr>
        <p:style>
          <a:lnRef idx="1">
            <a:schemeClr val="accent1"/>
          </a:lnRef>
          <a:fillRef idx="0">
            <a:schemeClr val="accent1"/>
          </a:fillRef>
          <a:effectRef idx="0">
            <a:schemeClr val="accent1"/>
          </a:effectRef>
          <a:fontRef idx="minor">
            <a:schemeClr val="tx1"/>
          </a:fontRef>
        </p:style>
      </p:cxnSp>
      <p:sp>
        <p:nvSpPr>
          <p:cNvPr id="120" name="テキスト ボックス 119">
            <a:extLst>
              <a:ext uri="{FF2B5EF4-FFF2-40B4-BE49-F238E27FC236}">
                <a16:creationId xmlns:a16="http://schemas.microsoft.com/office/drawing/2014/main" id="{3D6F971C-8EAA-42B8-BE1F-06DE0816CD4D}"/>
              </a:ext>
            </a:extLst>
          </p:cNvPr>
          <p:cNvSpPr txBox="1"/>
          <p:nvPr/>
        </p:nvSpPr>
        <p:spPr>
          <a:xfrm>
            <a:off x="10637573" y="1150859"/>
            <a:ext cx="1019610" cy="1384995"/>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上海人脈</a:t>
            </a:r>
            <a:endParaRPr kumimoji="1"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特務機関</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憲兵隊</a:t>
            </a:r>
            <a:endParaRPr lang="en-US" altLang="ja-JP" sz="1400" dirty="0">
              <a:latin typeface="BIZ UDPゴシック" panose="020B0400000000000000" pitchFamily="50" charset="-128"/>
              <a:ea typeface="BIZ UDPゴシック" panose="020B0400000000000000" pitchFamily="50" charset="-128"/>
            </a:endParaRPr>
          </a:p>
          <a:p>
            <a:r>
              <a:rPr kumimoji="1" lang="ja-JP" altLang="en-US" sz="1400" dirty="0">
                <a:latin typeface="BIZ UDPゴシック" panose="020B0400000000000000" pitchFamily="50" charset="-128"/>
                <a:ea typeface="BIZ UDPゴシック" panose="020B0400000000000000" pitchFamily="50" charset="-128"/>
              </a:rPr>
              <a:t>陸海軍</a:t>
            </a:r>
            <a:endParaRPr kumimoji="1"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興亜院</a:t>
            </a:r>
            <a:endParaRPr lang="en-US" altLang="ja-JP" sz="1400" dirty="0">
              <a:latin typeface="BIZ UDPゴシック" panose="020B0400000000000000" pitchFamily="50" charset="-128"/>
              <a:ea typeface="BIZ UDPゴシック" panose="020B0400000000000000" pitchFamily="50" charset="-128"/>
            </a:endParaRPr>
          </a:p>
          <a:p>
            <a:r>
              <a:rPr kumimoji="1" lang="ja-JP" altLang="en-US" sz="1400" dirty="0">
                <a:latin typeface="BIZ UDPゴシック" panose="020B0400000000000000" pitchFamily="50" charset="-128"/>
                <a:ea typeface="BIZ UDPゴシック" panose="020B0400000000000000" pitchFamily="50" charset="-128"/>
              </a:rPr>
              <a:t>昭和通商</a:t>
            </a:r>
            <a:endParaRPr kumimoji="1" lang="en-US" altLang="ja-JP" sz="1400" dirty="0">
              <a:latin typeface="BIZ UDPゴシック" panose="020B0400000000000000" pitchFamily="50" charset="-128"/>
              <a:ea typeface="BIZ UDPゴシック" panose="020B0400000000000000" pitchFamily="50" charset="-128"/>
            </a:endParaRPr>
          </a:p>
        </p:txBody>
      </p:sp>
      <p:cxnSp>
        <p:nvCxnSpPr>
          <p:cNvPr id="1065" name="直線矢印コネクタ 1064">
            <a:extLst>
              <a:ext uri="{FF2B5EF4-FFF2-40B4-BE49-F238E27FC236}">
                <a16:creationId xmlns:a16="http://schemas.microsoft.com/office/drawing/2014/main" id="{DA624806-F7D4-4AB7-ADF8-E040DFF5B6A9}"/>
              </a:ext>
            </a:extLst>
          </p:cNvPr>
          <p:cNvCxnSpPr>
            <a:cxnSpLocks/>
            <a:stCxn id="120" idx="1"/>
          </p:cNvCxnSpPr>
          <p:nvPr/>
        </p:nvCxnSpPr>
        <p:spPr>
          <a:xfrm flipH="1" flipV="1">
            <a:off x="10093224" y="1838132"/>
            <a:ext cx="544349" cy="5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9" name="コネクタ: カギ線 1068">
            <a:extLst>
              <a:ext uri="{FF2B5EF4-FFF2-40B4-BE49-F238E27FC236}">
                <a16:creationId xmlns:a16="http://schemas.microsoft.com/office/drawing/2014/main" id="{E634BB0D-6EE2-4283-B4D4-5E099DF86B89}"/>
              </a:ext>
            </a:extLst>
          </p:cNvPr>
          <p:cNvCxnSpPr>
            <a:stCxn id="120" idx="3"/>
            <a:endCxn id="1046" idx="3"/>
          </p:cNvCxnSpPr>
          <p:nvPr/>
        </p:nvCxnSpPr>
        <p:spPr>
          <a:xfrm flipH="1">
            <a:off x="11385099" y="1843357"/>
            <a:ext cx="272084" cy="3422271"/>
          </a:xfrm>
          <a:prstGeom prst="bentConnector3">
            <a:avLst>
              <a:gd name="adj1" fmla="val -84018"/>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7" name="Picture 8" descr="小林英夫 『満州と自民党』 | 新潮社">
            <a:extLst>
              <a:ext uri="{FF2B5EF4-FFF2-40B4-BE49-F238E27FC236}">
                <a16:creationId xmlns:a16="http://schemas.microsoft.com/office/drawing/2014/main" id="{244D7E2E-A714-43E9-8C46-A3CBF4EDB2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25386" y="4638798"/>
            <a:ext cx="985829" cy="1579505"/>
          </a:xfrm>
          <a:prstGeom prst="rect">
            <a:avLst/>
          </a:prstGeom>
          <a:noFill/>
          <a:extLst>
            <a:ext uri="{909E8E84-426E-40DD-AFC4-6F175D3DCCD1}">
              <a14:hiddenFill xmlns:a14="http://schemas.microsoft.com/office/drawing/2010/main">
                <a:solidFill>
                  <a:srgbClr val="FFFFFF"/>
                </a:solidFill>
              </a14:hiddenFill>
            </a:ext>
          </a:extLst>
        </p:spPr>
      </p:pic>
      <p:cxnSp>
        <p:nvCxnSpPr>
          <p:cNvPr id="1079" name="直線矢印コネクタ 1078">
            <a:extLst>
              <a:ext uri="{FF2B5EF4-FFF2-40B4-BE49-F238E27FC236}">
                <a16:creationId xmlns:a16="http://schemas.microsoft.com/office/drawing/2014/main" id="{EC2BC79F-65AA-40B6-A3A0-2EB6361E082D}"/>
              </a:ext>
            </a:extLst>
          </p:cNvPr>
          <p:cNvCxnSpPr/>
          <p:nvPr/>
        </p:nvCxnSpPr>
        <p:spPr>
          <a:xfrm>
            <a:off x="7255315" y="3607746"/>
            <a:ext cx="0" cy="1253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0" name="テキスト ボックス 1079">
            <a:extLst>
              <a:ext uri="{FF2B5EF4-FFF2-40B4-BE49-F238E27FC236}">
                <a16:creationId xmlns:a16="http://schemas.microsoft.com/office/drawing/2014/main" id="{FBE68FAF-933E-4A9F-87CF-15431F4E89BA}"/>
              </a:ext>
            </a:extLst>
          </p:cNvPr>
          <p:cNvSpPr txBox="1"/>
          <p:nvPr/>
        </p:nvSpPr>
        <p:spPr>
          <a:xfrm>
            <a:off x="6516490" y="4955663"/>
            <a:ext cx="1737135" cy="1477328"/>
          </a:xfrm>
          <a:prstGeom prst="rect">
            <a:avLst/>
          </a:prstGeom>
          <a:noFill/>
        </p:spPr>
        <p:txBody>
          <a:bodyPr wrap="square" rtlCol="0">
            <a:spAutoFit/>
          </a:bodyPr>
          <a:lstStyle/>
          <a:p>
            <a:pPr algn="ctr"/>
            <a:r>
              <a:rPr kumimoji="1" lang="en-US" altLang="ja-JP" sz="1000" dirty="0">
                <a:latin typeface="BIZ UDPゴシック" panose="020B0400000000000000" pitchFamily="50" charset="-128"/>
                <a:ea typeface="BIZ UDPゴシック" panose="020B0400000000000000" pitchFamily="50" charset="-128"/>
              </a:rPr>
              <a:t>1967</a:t>
            </a:r>
            <a:r>
              <a:rPr kumimoji="1" lang="ja-JP" altLang="en-US" sz="1000" dirty="0">
                <a:latin typeface="BIZ UDPゴシック" panose="020B0400000000000000" pitchFamily="50" charset="-128"/>
                <a:ea typeface="BIZ UDPゴシック" panose="020B0400000000000000" pitchFamily="50" charset="-128"/>
              </a:rPr>
              <a:t>年</a:t>
            </a:r>
            <a:r>
              <a:rPr kumimoji="1" lang="en-US" altLang="ja-JP" sz="1000" dirty="0">
                <a:latin typeface="BIZ UDPゴシック" panose="020B0400000000000000" pitchFamily="50" charset="-128"/>
                <a:ea typeface="BIZ UDPゴシック" panose="020B0400000000000000" pitchFamily="50" charset="-128"/>
              </a:rPr>
              <a:t>7</a:t>
            </a:r>
            <a:r>
              <a:rPr kumimoji="1" lang="ja-JP" altLang="en-US" sz="1000" dirty="0">
                <a:latin typeface="BIZ UDPゴシック" panose="020B0400000000000000" pitchFamily="50" charset="-128"/>
                <a:ea typeface="BIZ UDPゴシック" panose="020B0400000000000000" pitchFamily="50" charset="-128"/>
              </a:rPr>
              <a:t>月＠本栖湖</a:t>
            </a:r>
            <a:endParaRPr kumimoji="1" lang="en-US" altLang="ja-JP" sz="1000" dirty="0">
              <a:latin typeface="BIZ UDPゴシック" panose="020B0400000000000000" pitchFamily="50" charset="-128"/>
              <a:ea typeface="BIZ UDPゴシック" panose="020B0400000000000000" pitchFamily="50" charset="-128"/>
            </a:endParaRPr>
          </a:p>
          <a:p>
            <a:pPr algn="ctr"/>
            <a:r>
              <a:rPr lang="ja-JP" altLang="en-US" sz="1000" dirty="0">
                <a:latin typeface="BIZ UDPゴシック" panose="020B0400000000000000" pitchFamily="50" charset="-128"/>
                <a:ea typeface="BIZ UDPゴシック" panose="020B0400000000000000" pitchFamily="50" charset="-128"/>
              </a:rPr>
              <a:t>文鮮明</a:t>
            </a:r>
            <a:endParaRPr lang="en-US" altLang="ja-JP" sz="1000" dirty="0">
              <a:latin typeface="BIZ UDPゴシック" panose="020B0400000000000000" pitchFamily="50" charset="-128"/>
              <a:ea typeface="BIZ UDPゴシック" panose="020B0400000000000000" pitchFamily="50" charset="-128"/>
            </a:endParaRPr>
          </a:p>
          <a:p>
            <a:pPr algn="ctr"/>
            <a:r>
              <a:rPr kumimoji="1" lang="ja-JP" altLang="en-US" sz="1000" dirty="0">
                <a:latin typeface="BIZ UDPゴシック" panose="020B0400000000000000" pitchFamily="50" charset="-128"/>
                <a:ea typeface="BIZ UDPゴシック" panose="020B0400000000000000" pitchFamily="50" charset="-128"/>
              </a:rPr>
              <a:t>白井為雄</a:t>
            </a:r>
            <a:endParaRPr kumimoji="1" lang="en-US" altLang="ja-JP" sz="1000" dirty="0">
              <a:latin typeface="BIZ UDPゴシック" panose="020B0400000000000000" pitchFamily="50" charset="-128"/>
              <a:ea typeface="BIZ UDPゴシック" panose="020B0400000000000000" pitchFamily="50" charset="-128"/>
            </a:endParaRPr>
          </a:p>
          <a:p>
            <a:pPr algn="ctr"/>
            <a:r>
              <a:rPr lang="ja-JP" altLang="en-US" sz="1000" dirty="0">
                <a:latin typeface="BIZ UDPゴシック" panose="020B0400000000000000" pitchFamily="50" charset="-128"/>
                <a:ea typeface="BIZ UDPゴシック" panose="020B0400000000000000" pitchFamily="50" charset="-128"/>
              </a:rPr>
              <a:t>久保木修己</a:t>
            </a:r>
            <a:endParaRPr lang="en-US" altLang="ja-JP" sz="1000" dirty="0">
              <a:latin typeface="BIZ UDPゴシック" panose="020B0400000000000000" pitchFamily="50" charset="-128"/>
              <a:ea typeface="BIZ UDPゴシック" panose="020B0400000000000000" pitchFamily="50" charset="-128"/>
            </a:endParaRPr>
          </a:p>
          <a:p>
            <a:pPr algn="ctr"/>
            <a:r>
              <a:rPr kumimoji="1" lang="ja-JP" altLang="en-US" sz="1000" dirty="0">
                <a:latin typeface="BIZ UDPゴシック" panose="020B0400000000000000" pitchFamily="50" charset="-128"/>
                <a:ea typeface="BIZ UDPゴシック" panose="020B0400000000000000" pitchFamily="50" charset="-128"/>
              </a:rPr>
              <a:t>笹川良一</a:t>
            </a:r>
            <a:endParaRPr kumimoji="1" lang="en-US" altLang="ja-JP" sz="1000" dirty="0">
              <a:latin typeface="BIZ UDPゴシック" panose="020B0400000000000000" pitchFamily="50" charset="-128"/>
              <a:ea typeface="BIZ UDPゴシック" panose="020B0400000000000000" pitchFamily="50" charset="-128"/>
            </a:endParaRPr>
          </a:p>
          <a:p>
            <a:r>
              <a:rPr lang="ja-JP" altLang="en-US" sz="1000" dirty="0">
                <a:latin typeface="BIZ UDPゴシック" panose="020B0400000000000000" pitchFamily="50" charset="-128"/>
                <a:ea typeface="BIZ UDPゴシック" panose="020B0400000000000000" pitchFamily="50" charset="-128"/>
              </a:rPr>
              <a:t>・反共と統一協会の統合</a:t>
            </a:r>
            <a:endParaRPr lang="en-US" altLang="ja-JP" sz="1000" dirty="0">
              <a:latin typeface="BIZ UDPゴシック" panose="020B0400000000000000" pitchFamily="50" charset="-128"/>
              <a:ea typeface="BIZ UDPゴシック" panose="020B0400000000000000" pitchFamily="50" charset="-128"/>
            </a:endParaRPr>
          </a:p>
          <a:p>
            <a:r>
              <a:rPr kumimoji="1" lang="ja-JP" altLang="en-US" sz="1000" dirty="0">
                <a:latin typeface="BIZ UDPゴシック" panose="020B0400000000000000" pitchFamily="50" charset="-128"/>
                <a:ea typeface="BIZ UDPゴシック" panose="020B0400000000000000" pitchFamily="50" charset="-128"/>
              </a:rPr>
              <a:t>・右翼、暴力組織、勝共連合</a:t>
            </a:r>
            <a:endParaRPr kumimoji="1" lang="en-US" altLang="ja-JP" sz="1000" dirty="0">
              <a:latin typeface="BIZ UDPゴシック" panose="020B0400000000000000" pitchFamily="50" charset="-128"/>
              <a:ea typeface="BIZ UDPゴシック" panose="020B0400000000000000" pitchFamily="50" charset="-128"/>
            </a:endParaRPr>
          </a:p>
          <a:p>
            <a:r>
              <a:rPr lang="ja-JP" altLang="en-US" sz="1000" dirty="0">
                <a:latin typeface="BIZ UDPゴシック" panose="020B0400000000000000" pitchFamily="50" charset="-128"/>
                <a:ea typeface="BIZ UDPゴシック" panose="020B0400000000000000" pitchFamily="50" charset="-128"/>
              </a:rPr>
              <a:t>　　　　　　　　↓</a:t>
            </a:r>
            <a:endParaRPr lang="en-US" altLang="ja-JP" sz="1000" dirty="0">
              <a:latin typeface="BIZ UDPゴシック" panose="020B0400000000000000" pitchFamily="50" charset="-128"/>
              <a:ea typeface="BIZ UDPゴシック" panose="020B0400000000000000" pitchFamily="50" charset="-128"/>
            </a:endParaRPr>
          </a:p>
          <a:p>
            <a:r>
              <a:rPr kumimoji="1" lang="ja-JP" altLang="en-US" sz="1000" dirty="0">
                <a:latin typeface="BIZ UDPゴシック" panose="020B0400000000000000" pitchFamily="50" charset="-128"/>
                <a:ea typeface="BIZ UDPゴシック" panose="020B0400000000000000" pitchFamily="50" charset="-128"/>
              </a:rPr>
              <a:t>世界反共連合＠日本大会</a:t>
            </a:r>
            <a:endParaRPr kumimoji="1" lang="en-US" altLang="ja-JP" sz="1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184972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柴田哲孝さんの著作</a:t>
            </a:r>
          </a:p>
        </p:txBody>
      </p:sp>
      <p:sp>
        <p:nvSpPr>
          <p:cNvPr id="9" name="テキスト ボックス 8">
            <a:extLst>
              <a:ext uri="{FF2B5EF4-FFF2-40B4-BE49-F238E27FC236}">
                <a16:creationId xmlns:a16="http://schemas.microsoft.com/office/drawing/2014/main" id="{CD8D7D77-8C25-A208-8E02-2C0F16E2FD19}"/>
              </a:ext>
            </a:extLst>
          </p:cNvPr>
          <p:cNvSpPr txBox="1"/>
          <p:nvPr/>
        </p:nvSpPr>
        <p:spPr>
          <a:xfrm>
            <a:off x="2552370" y="545516"/>
            <a:ext cx="1113182" cy="246221"/>
          </a:xfrm>
          <a:prstGeom prst="rect">
            <a:avLst/>
          </a:prstGeom>
          <a:noFill/>
        </p:spPr>
        <p:txBody>
          <a:bodyPr wrap="square" rtlCol="0">
            <a:spAutoFit/>
          </a:bodyPr>
          <a:lstStyle/>
          <a:p>
            <a:pPr algn="ctr"/>
            <a:r>
              <a:rPr kumimoji="1" lang="ja-JP" altLang="en-US" sz="1000" dirty="0">
                <a:solidFill>
                  <a:schemeClr val="bg1">
                    <a:lumMod val="95000"/>
                  </a:schemeClr>
                </a:solidFill>
                <a:latin typeface="BIZ UDPゴシック" panose="020B0400000000000000" pitchFamily="50" charset="-128"/>
                <a:ea typeface="BIZ UDPゴシック" panose="020B0400000000000000" pitchFamily="50" charset="-128"/>
              </a:rPr>
              <a:t>（出所）幻冬舎</a:t>
            </a:r>
          </a:p>
        </p:txBody>
      </p:sp>
      <p:pic>
        <p:nvPicPr>
          <p:cNvPr id="3078" name="Picture 6" descr="下山事件 暗殺者たちの夏 - 柴田哲孝 - 小説・無料試し読みなら、電子書籍・コミックストア ブックライブ">
            <a:extLst>
              <a:ext uri="{FF2B5EF4-FFF2-40B4-BE49-F238E27FC236}">
                <a16:creationId xmlns:a16="http://schemas.microsoft.com/office/drawing/2014/main" id="{7CFB60EA-792D-57ED-7CF2-5B420ADF1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219" y="497810"/>
            <a:ext cx="4263849" cy="631248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HE WAR＜異聞 太平洋戦記＞』｜感想・レビュー - 読書メーター">
            <a:extLst>
              <a:ext uri="{FF2B5EF4-FFF2-40B4-BE49-F238E27FC236}">
                <a16:creationId xmlns:a16="http://schemas.microsoft.com/office/drawing/2014/main" id="{C641D655-952A-92AD-A7A7-5910D685C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8745" y="515247"/>
            <a:ext cx="4263849" cy="631049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3DD4DE81-3193-1042-7B18-E617663E25C1}"/>
              </a:ext>
            </a:extLst>
          </p:cNvPr>
          <p:cNvSpPr txBox="1"/>
          <p:nvPr/>
        </p:nvSpPr>
        <p:spPr>
          <a:xfrm>
            <a:off x="4846072" y="6549423"/>
            <a:ext cx="1555669" cy="276999"/>
          </a:xfrm>
          <a:prstGeom prst="rect">
            <a:avLst/>
          </a:prstGeom>
          <a:noFill/>
        </p:spPr>
        <p:txBody>
          <a:bodyPr wrap="square" rtlCol="0">
            <a:spAutoFit/>
          </a:bodyPr>
          <a:lstStyle/>
          <a:p>
            <a:r>
              <a:rPr kumimoji="1" lang="ja-JP" altLang="en-US" sz="1200" dirty="0">
                <a:latin typeface="BIZ UDPゴシック" panose="020B0400000000000000" pitchFamily="50" charset="-128"/>
                <a:ea typeface="BIZ UDPゴシック" panose="020B0400000000000000" pitchFamily="50" charset="-128"/>
              </a:rPr>
              <a:t>（出所）祥伝社</a:t>
            </a:r>
          </a:p>
        </p:txBody>
      </p:sp>
      <p:sp>
        <p:nvSpPr>
          <p:cNvPr id="4" name="テキスト ボックス 3">
            <a:extLst>
              <a:ext uri="{FF2B5EF4-FFF2-40B4-BE49-F238E27FC236}">
                <a16:creationId xmlns:a16="http://schemas.microsoft.com/office/drawing/2014/main" id="{704AED1A-B03A-8216-0C1E-1112189C2C33}"/>
              </a:ext>
            </a:extLst>
          </p:cNvPr>
          <p:cNvSpPr txBox="1"/>
          <p:nvPr/>
        </p:nvSpPr>
        <p:spPr>
          <a:xfrm>
            <a:off x="10599598" y="6578551"/>
            <a:ext cx="1555669" cy="276999"/>
          </a:xfrm>
          <a:prstGeom prst="rect">
            <a:avLst/>
          </a:prstGeom>
          <a:noFill/>
        </p:spPr>
        <p:txBody>
          <a:bodyPr wrap="square" rtlCol="0">
            <a:spAutoFit/>
          </a:bodyPr>
          <a:lstStyle/>
          <a:p>
            <a:r>
              <a:rPr kumimoji="1" lang="ja-JP" altLang="en-US" sz="1200" dirty="0">
                <a:latin typeface="BIZ UDPゴシック" panose="020B0400000000000000" pitchFamily="50" charset="-128"/>
                <a:ea typeface="BIZ UDPゴシック" panose="020B0400000000000000" pitchFamily="50" charset="-128"/>
              </a:rPr>
              <a:t>（出所）講談社</a:t>
            </a:r>
          </a:p>
        </p:txBody>
      </p:sp>
    </p:spTree>
    <p:extLst>
      <p:ext uri="{BB962C8B-B14F-4D97-AF65-F5344CB8AC3E}">
        <p14:creationId xmlns:p14="http://schemas.microsoft.com/office/powerpoint/2010/main" val="809094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CD8D7D77-8C25-A208-8E02-2C0F16E2FD19}"/>
              </a:ext>
            </a:extLst>
          </p:cNvPr>
          <p:cNvSpPr txBox="1"/>
          <p:nvPr/>
        </p:nvSpPr>
        <p:spPr>
          <a:xfrm>
            <a:off x="2552370" y="545516"/>
            <a:ext cx="1113182" cy="246221"/>
          </a:xfrm>
          <a:prstGeom prst="rect">
            <a:avLst/>
          </a:prstGeom>
          <a:noFill/>
        </p:spPr>
        <p:txBody>
          <a:bodyPr wrap="square" rtlCol="0">
            <a:spAutoFit/>
          </a:bodyPr>
          <a:lstStyle/>
          <a:p>
            <a:pPr algn="ctr"/>
            <a:r>
              <a:rPr kumimoji="1" lang="ja-JP" altLang="en-US" sz="1000" dirty="0">
                <a:solidFill>
                  <a:schemeClr val="bg1">
                    <a:lumMod val="95000"/>
                  </a:schemeClr>
                </a:solidFill>
                <a:latin typeface="BIZ UDPゴシック" panose="020B0400000000000000" pitchFamily="50" charset="-128"/>
                <a:ea typeface="BIZ UDPゴシック" panose="020B0400000000000000" pitchFamily="50" charset="-128"/>
              </a:rPr>
              <a:t>（出所）幻冬舎</a:t>
            </a:r>
          </a:p>
        </p:txBody>
      </p:sp>
      <p:sp>
        <p:nvSpPr>
          <p:cNvPr id="5" name="正方形/長方形 4">
            <a:extLst>
              <a:ext uri="{FF2B5EF4-FFF2-40B4-BE49-F238E27FC236}">
                <a16:creationId xmlns:a16="http://schemas.microsoft.com/office/drawing/2014/main" id="{0CD8358A-F5F9-91BD-205B-EB1E13536197}"/>
              </a:ext>
            </a:extLst>
          </p:cNvPr>
          <p:cNvSpPr/>
          <p:nvPr/>
        </p:nvSpPr>
        <p:spPr>
          <a:xfrm>
            <a:off x="0" y="0"/>
            <a:ext cx="12192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916863ED-F3DE-D731-D205-4A359D71D9B5}"/>
              </a:ext>
            </a:extLst>
          </p:cNvPr>
          <p:cNvSpPr txBox="1"/>
          <p:nvPr/>
        </p:nvSpPr>
        <p:spPr>
          <a:xfrm>
            <a:off x="0" y="2644170"/>
            <a:ext cx="12192000" cy="1569660"/>
          </a:xfrm>
          <a:prstGeom prst="rect">
            <a:avLst/>
          </a:prstGeom>
          <a:noFill/>
        </p:spPr>
        <p:txBody>
          <a:bodyPr wrap="square" rtlCol="0">
            <a:spAutoFit/>
          </a:bodyPr>
          <a:lstStyle/>
          <a:p>
            <a:pPr algn="ctr"/>
            <a:r>
              <a:rPr lang="ja-JP" altLang="en-US" sz="9600" dirty="0">
                <a:solidFill>
                  <a:schemeClr val="bg1">
                    <a:lumMod val="95000"/>
                  </a:schemeClr>
                </a:solidFill>
                <a:latin typeface="BIZ UDPゴシック" panose="020B0400000000000000" pitchFamily="50" charset="-128"/>
                <a:ea typeface="BIZ UDPゴシック" panose="020B0400000000000000" pitchFamily="50" charset="-128"/>
              </a:rPr>
              <a:t>フィンランド共和国</a:t>
            </a:r>
            <a:endParaRPr kumimoji="1" lang="ja-JP" altLang="en-US" sz="9600" dirty="0">
              <a:solidFill>
                <a:schemeClr val="bg1">
                  <a:lumMod val="9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987318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フィンランド共和国</a:t>
            </a:r>
          </a:p>
        </p:txBody>
      </p:sp>
      <p:pic>
        <p:nvPicPr>
          <p:cNvPr id="1026" name="Picture 2" descr="フィンランド共和国地図">
            <a:extLst>
              <a:ext uri="{FF2B5EF4-FFF2-40B4-BE49-F238E27FC236}">
                <a16:creationId xmlns:a16="http://schemas.microsoft.com/office/drawing/2014/main" id="{9E8E13D9-3195-2979-86C6-F1A68A513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8740" y="640881"/>
            <a:ext cx="6029425" cy="60294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フィンランド共和国国旗">
            <a:extLst>
              <a:ext uri="{FF2B5EF4-FFF2-40B4-BE49-F238E27FC236}">
                <a16:creationId xmlns:a16="http://schemas.microsoft.com/office/drawing/2014/main" id="{0E275675-5D54-D5C0-65C2-232B357E1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532" y="640880"/>
            <a:ext cx="2910723" cy="1949145"/>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5572C6B6-9BA9-BF1E-1FFC-D3ED22A4A917}"/>
              </a:ext>
            </a:extLst>
          </p:cNvPr>
          <p:cNvSpPr txBox="1"/>
          <p:nvPr/>
        </p:nvSpPr>
        <p:spPr>
          <a:xfrm>
            <a:off x="3176183" y="738289"/>
            <a:ext cx="2574014" cy="1754326"/>
          </a:xfrm>
          <a:prstGeom prst="rect">
            <a:avLst/>
          </a:prstGeom>
          <a:noFill/>
        </p:spPr>
        <p:txBody>
          <a:bodyPr wrap="square" rtlCol="0">
            <a:spAutoFit/>
          </a:bodyPr>
          <a:lstStyle/>
          <a:p>
            <a:r>
              <a:rPr lang="ja-JP" altLang="en-US" b="0" i="0" dirty="0">
                <a:solidFill>
                  <a:srgbClr val="01152F"/>
                </a:solidFill>
                <a:effectLst/>
                <a:latin typeface="BIZ UDPゴシック" panose="020B0400000000000000" pitchFamily="50" charset="-128"/>
                <a:ea typeface="BIZ UDPゴシック" panose="020B0400000000000000" pitchFamily="50" charset="-128"/>
              </a:rPr>
              <a:t>日本は</a:t>
            </a:r>
            <a:r>
              <a:rPr lang="en-US" altLang="ja-JP" b="0" i="0" dirty="0">
                <a:solidFill>
                  <a:srgbClr val="01152F"/>
                </a:solidFill>
                <a:effectLst/>
                <a:latin typeface="BIZ UDPゴシック" panose="020B0400000000000000" pitchFamily="50" charset="-128"/>
                <a:ea typeface="BIZ UDPゴシック" panose="020B0400000000000000" pitchFamily="50" charset="-128"/>
              </a:rPr>
              <a:t>1919</a:t>
            </a:r>
            <a:r>
              <a:rPr lang="ja-JP" altLang="en-US" b="0" i="0" dirty="0">
                <a:solidFill>
                  <a:srgbClr val="01152F"/>
                </a:solidFill>
                <a:effectLst/>
                <a:latin typeface="BIZ UDPゴシック" panose="020B0400000000000000" pitchFamily="50" charset="-128"/>
                <a:ea typeface="BIZ UDPゴシック" panose="020B0400000000000000" pitchFamily="50" charset="-128"/>
              </a:rPr>
              <a:t>年</a:t>
            </a:r>
            <a:r>
              <a:rPr lang="en-US" altLang="ja-JP" b="0" i="0" dirty="0">
                <a:solidFill>
                  <a:srgbClr val="01152F"/>
                </a:solidFill>
                <a:effectLst/>
                <a:latin typeface="BIZ UDPゴシック" panose="020B0400000000000000" pitchFamily="50" charset="-128"/>
                <a:ea typeface="BIZ UDPゴシック" panose="020B0400000000000000" pitchFamily="50" charset="-128"/>
              </a:rPr>
              <a:t>5</a:t>
            </a:r>
            <a:r>
              <a:rPr lang="ja-JP" altLang="en-US" b="0" i="0" dirty="0">
                <a:solidFill>
                  <a:srgbClr val="01152F"/>
                </a:solidFill>
                <a:effectLst/>
                <a:latin typeface="BIZ UDPゴシック" panose="020B0400000000000000" pitchFamily="50" charset="-128"/>
                <a:ea typeface="BIZ UDPゴシック" panose="020B0400000000000000" pitchFamily="50" charset="-128"/>
              </a:rPr>
              <a:t>月</a:t>
            </a:r>
            <a:r>
              <a:rPr lang="en-US" altLang="ja-JP" b="0" i="0" dirty="0">
                <a:solidFill>
                  <a:srgbClr val="01152F"/>
                </a:solidFill>
                <a:effectLst/>
                <a:latin typeface="BIZ UDPゴシック" panose="020B0400000000000000" pitchFamily="50" charset="-128"/>
                <a:ea typeface="BIZ UDPゴシック" panose="020B0400000000000000" pitchFamily="50" charset="-128"/>
              </a:rPr>
              <a:t>23</a:t>
            </a:r>
            <a:r>
              <a:rPr lang="ja-JP" altLang="en-US" b="0" i="0" dirty="0">
                <a:solidFill>
                  <a:srgbClr val="01152F"/>
                </a:solidFill>
                <a:effectLst/>
                <a:latin typeface="BIZ UDPゴシック" panose="020B0400000000000000" pitchFamily="50" charset="-128"/>
                <a:ea typeface="BIZ UDPゴシック" panose="020B0400000000000000" pitchFamily="50" charset="-128"/>
              </a:rPr>
              <a:t>日にフィンランドを承認し、同年</a:t>
            </a:r>
            <a:r>
              <a:rPr lang="en-US" altLang="ja-JP" b="0" i="0" dirty="0">
                <a:solidFill>
                  <a:srgbClr val="01152F"/>
                </a:solidFill>
                <a:effectLst/>
                <a:latin typeface="BIZ UDPゴシック" panose="020B0400000000000000" pitchFamily="50" charset="-128"/>
                <a:ea typeface="BIZ UDPゴシック" panose="020B0400000000000000" pitchFamily="50" charset="-128"/>
              </a:rPr>
              <a:t>5</a:t>
            </a:r>
            <a:r>
              <a:rPr lang="ja-JP" altLang="en-US" b="0" i="0" dirty="0">
                <a:solidFill>
                  <a:srgbClr val="01152F"/>
                </a:solidFill>
                <a:effectLst/>
                <a:latin typeface="BIZ UDPゴシック" panose="020B0400000000000000" pitchFamily="50" charset="-128"/>
                <a:ea typeface="BIZ UDPゴシック" panose="020B0400000000000000" pitchFamily="50" charset="-128"/>
              </a:rPr>
              <a:t>月</a:t>
            </a:r>
            <a:r>
              <a:rPr lang="en-US" altLang="ja-JP" b="0" i="0" dirty="0">
                <a:solidFill>
                  <a:srgbClr val="01152F"/>
                </a:solidFill>
                <a:effectLst/>
                <a:latin typeface="BIZ UDPゴシック" panose="020B0400000000000000" pitchFamily="50" charset="-128"/>
                <a:ea typeface="BIZ UDPゴシック" panose="020B0400000000000000" pitchFamily="50" charset="-128"/>
              </a:rPr>
              <a:t>24</a:t>
            </a:r>
            <a:r>
              <a:rPr lang="ja-JP" altLang="en-US" b="0" i="0" dirty="0">
                <a:solidFill>
                  <a:srgbClr val="01152F"/>
                </a:solidFill>
                <a:effectLst/>
                <a:latin typeface="BIZ UDPゴシック" panose="020B0400000000000000" pitchFamily="50" charset="-128"/>
                <a:ea typeface="BIZ UDPゴシック" panose="020B0400000000000000" pitchFamily="50" charset="-128"/>
              </a:rPr>
              <a:t>日に外交関係を樹立。その後</a:t>
            </a:r>
            <a:r>
              <a:rPr lang="en-US" altLang="ja-JP" b="0" i="0" dirty="0">
                <a:solidFill>
                  <a:srgbClr val="01152F"/>
                </a:solidFill>
                <a:effectLst/>
                <a:latin typeface="BIZ UDPゴシック" panose="020B0400000000000000" pitchFamily="50" charset="-128"/>
                <a:ea typeface="BIZ UDPゴシック" panose="020B0400000000000000" pitchFamily="50" charset="-128"/>
              </a:rPr>
              <a:t>1957</a:t>
            </a:r>
            <a:r>
              <a:rPr lang="ja-JP" altLang="en-US" b="0" i="0" dirty="0">
                <a:solidFill>
                  <a:srgbClr val="01152F"/>
                </a:solidFill>
                <a:effectLst/>
                <a:latin typeface="BIZ UDPゴシック" panose="020B0400000000000000" pitchFamily="50" charset="-128"/>
                <a:ea typeface="BIZ UDPゴシック" panose="020B0400000000000000" pitchFamily="50" charset="-128"/>
              </a:rPr>
              <a:t>年</a:t>
            </a:r>
            <a:r>
              <a:rPr lang="en-US" altLang="ja-JP" b="0" i="0" dirty="0">
                <a:solidFill>
                  <a:srgbClr val="01152F"/>
                </a:solidFill>
                <a:effectLst/>
                <a:latin typeface="BIZ UDPゴシック" panose="020B0400000000000000" pitchFamily="50" charset="-128"/>
                <a:ea typeface="BIZ UDPゴシック" panose="020B0400000000000000" pitchFamily="50" charset="-128"/>
              </a:rPr>
              <a:t>3</a:t>
            </a:r>
            <a:r>
              <a:rPr lang="ja-JP" altLang="en-US" b="0" i="0" dirty="0">
                <a:solidFill>
                  <a:srgbClr val="01152F"/>
                </a:solidFill>
                <a:effectLst/>
                <a:latin typeface="BIZ UDPゴシック" panose="020B0400000000000000" pitchFamily="50" charset="-128"/>
                <a:ea typeface="BIZ UDPゴシック" panose="020B0400000000000000" pitchFamily="50" charset="-128"/>
              </a:rPr>
              <a:t>月</a:t>
            </a:r>
            <a:r>
              <a:rPr lang="en-US" altLang="ja-JP" b="0" i="0" dirty="0">
                <a:solidFill>
                  <a:srgbClr val="01152F"/>
                </a:solidFill>
                <a:effectLst/>
                <a:latin typeface="BIZ UDPゴシック" panose="020B0400000000000000" pitchFamily="50" charset="-128"/>
                <a:ea typeface="BIZ UDPゴシック" panose="020B0400000000000000" pitchFamily="50" charset="-128"/>
              </a:rPr>
              <a:t>8</a:t>
            </a:r>
            <a:r>
              <a:rPr lang="ja-JP" altLang="en-US" b="0" i="0" dirty="0">
                <a:solidFill>
                  <a:srgbClr val="01152F"/>
                </a:solidFill>
                <a:effectLst/>
                <a:latin typeface="BIZ UDPゴシック" panose="020B0400000000000000" pitchFamily="50" charset="-128"/>
                <a:ea typeface="BIZ UDPゴシック" panose="020B0400000000000000" pitchFamily="50" charset="-128"/>
              </a:rPr>
              <a:t>日に外交関係を再開。</a:t>
            </a:r>
            <a:endParaRPr kumimoji="1" lang="ja-JP" altLang="en-US"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FCBB4A25-1CDA-3C88-737C-200BC9A4C4EE}"/>
              </a:ext>
            </a:extLst>
          </p:cNvPr>
          <p:cNvSpPr txBox="1"/>
          <p:nvPr/>
        </p:nvSpPr>
        <p:spPr>
          <a:xfrm>
            <a:off x="124782" y="2786839"/>
            <a:ext cx="5625415" cy="3970318"/>
          </a:xfrm>
          <a:prstGeom prst="rect">
            <a:avLst/>
          </a:prstGeom>
          <a:noFill/>
        </p:spPr>
        <p:txBody>
          <a:bodyPr wrap="square">
            <a:spAutoFit/>
          </a:bodyPr>
          <a:lstStyle/>
          <a:p>
            <a:r>
              <a:rPr lang="ja-JP" altLang="en-US" dirty="0">
                <a:latin typeface="BIZ UDPゴシック" panose="020B0400000000000000" pitchFamily="50" charset="-128"/>
                <a:ea typeface="BIZ UDPゴシック" panose="020B0400000000000000" pitchFamily="50" charset="-128"/>
              </a:rPr>
              <a:t>●面積は日本よりやや小さい </a:t>
            </a:r>
            <a:r>
              <a:rPr lang="en-US" altLang="ja-JP" dirty="0">
                <a:latin typeface="BIZ UDPゴシック" panose="020B0400000000000000" pitchFamily="50" charset="-128"/>
                <a:ea typeface="BIZ UDPゴシック" panose="020B0400000000000000" pitchFamily="50" charset="-128"/>
              </a:rPr>
              <a:t>33.8 </a:t>
            </a:r>
            <a:r>
              <a:rPr lang="ja-JP" altLang="en-US" dirty="0">
                <a:latin typeface="BIZ UDPゴシック" panose="020B0400000000000000" pitchFamily="50" charset="-128"/>
                <a:ea typeface="BIZ UDPゴシック" panose="020B0400000000000000" pitchFamily="50" charset="-128"/>
              </a:rPr>
              <a:t>万㎢</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●人口約 </a:t>
            </a:r>
            <a:r>
              <a:rPr lang="en-US" altLang="ja-JP" dirty="0">
                <a:latin typeface="BIZ UDPゴシック" panose="020B0400000000000000" pitchFamily="50" charset="-128"/>
                <a:ea typeface="BIZ UDPゴシック" panose="020B0400000000000000" pitchFamily="50" charset="-128"/>
              </a:rPr>
              <a:t>550</a:t>
            </a:r>
            <a:r>
              <a:rPr lang="ja-JP" altLang="en-US" dirty="0">
                <a:latin typeface="BIZ UDPゴシック" panose="020B0400000000000000" pitchFamily="50" charset="-128"/>
                <a:ea typeface="BIZ UDPゴシック" panose="020B0400000000000000" pitchFamily="50" charset="-128"/>
              </a:rPr>
              <a:t>万人</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（うち</a:t>
            </a:r>
            <a:r>
              <a:rPr lang="en-US" altLang="ja-JP" dirty="0">
                <a:latin typeface="BIZ UDPゴシック" panose="020B0400000000000000" pitchFamily="50" charset="-128"/>
                <a:ea typeface="BIZ UDPゴシック" panose="020B0400000000000000" pitchFamily="50" charset="-128"/>
              </a:rPr>
              <a:t>140</a:t>
            </a:r>
            <a:r>
              <a:rPr lang="ja-JP" altLang="en-US" dirty="0">
                <a:latin typeface="BIZ UDPゴシック" panose="020B0400000000000000" pitchFamily="50" charset="-128"/>
                <a:ea typeface="BIZ UDPゴシック" panose="020B0400000000000000" pitchFamily="50" charset="-128"/>
              </a:rPr>
              <a:t>万人はヘルシンキ首都圏に居住）</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●国土面積の</a:t>
            </a:r>
            <a:r>
              <a:rPr lang="en-US" altLang="ja-JP" dirty="0">
                <a:latin typeface="BIZ UDPゴシック" panose="020B0400000000000000" pitchFamily="50" charset="-128"/>
                <a:ea typeface="BIZ UDPゴシック" panose="020B0400000000000000" pitchFamily="50" charset="-128"/>
              </a:rPr>
              <a:t>86%</a:t>
            </a:r>
            <a:r>
              <a:rPr lang="ja-JP" altLang="en-US" dirty="0">
                <a:latin typeface="BIZ UDPゴシック" panose="020B0400000000000000" pitchFamily="50" charset="-128"/>
                <a:ea typeface="BIZ UDPゴシック" panose="020B0400000000000000" pitchFamily="50" charset="-128"/>
              </a:rPr>
              <a:t>が森林。</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a:t>
            </a:r>
            <a:r>
              <a:rPr lang="en-US" altLang="ja-JP" dirty="0">
                <a:latin typeface="BIZ UDPゴシック" panose="020B0400000000000000" pitchFamily="50" charset="-128"/>
                <a:ea typeface="BIZ UDPゴシック" panose="020B0400000000000000" pitchFamily="50" charset="-128"/>
              </a:rPr>
              <a:t>500㎡</a:t>
            </a:r>
            <a:r>
              <a:rPr lang="ja-JP" altLang="en-US" dirty="0">
                <a:latin typeface="BIZ UDPゴシック" panose="020B0400000000000000" pitchFamily="50" charset="-128"/>
                <a:ea typeface="BIZ UDPゴシック" panose="020B0400000000000000" pitchFamily="50" charset="-128"/>
              </a:rPr>
              <a:t>以上の湖沼が約</a:t>
            </a:r>
            <a:r>
              <a:rPr lang="en-US" altLang="ja-JP" dirty="0">
                <a:latin typeface="BIZ UDPゴシック" panose="020B0400000000000000" pitchFamily="50" charset="-128"/>
                <a:ea typeface="BIZ UDPゴシック" panose="020B0400000000000000" pitchFamily="50" charset="-128"/>
              </a:rPr>
              <a:t>17</a:t>
            </a:r>
            <a:r>
              <a:rPr lang="ja-JP" altLang="en-US" dirty="0">
                <a:latin typeface="BIZ UDPゴシック" panose="020B0400000000000000" pitchFamily="50" charset="-128"/>
                <a:ea typeface="BIZ UDPゴシック" panose="020B0400000000000000" pitchFamily="50" charset="-128"/>
              </a:rPr>
              <a:t>万近くある。</a:t>
            </a:r>
            <a:endParaRPr lang="en-US" altLang="ja-JP" dirty="0">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UD デジタル 教科書体 NK-B" panose="02020700000000000000" pitchFamily="18" charset="-128"/>
                <a:ea typeface="UD デジタル 教科書体 NK-B" panose="02020700000000000000" pitchFamily="18" charset="-128"/>
              </a:rPr>
              <a:t>フィンランドは、</a:t>
            </a:r>
            <a:r>
              <a:rPr lang="en-US" altLang="ja-JP" dirty="0">
                <a:latin typeface="UD デジタル 教科書体 NK-B" panose="02020700000000000000" pitchFamily="18" charset="-128"/>
                <a:ea typeface="UD デジタル 教科書体 NK-B" panose="02020700000000000000" pitchFamily="18" charset="-128"/>
              </a:rPr>
              <a:t>13</a:t>
            </a:r>
            <a:r>
              <a:rPr lang="ja-JP" altLang="en-US" dirty="0">
                <a:latin typeface="UD デジタル 教科書体 NK-B" panose="02020700000000000000" pitchFamily="18" charset="-128"/>
                <a:ea typeface="UD デジタル 教科書体 NK-B" panose="02020700000000000000" pitchFamily="18" charset="-128"/>
              </a:rPr>
              <a:t>世紀から</a:t>
            </a:r>
            <a:r>
              <a:rPr lang="en-US" altLang="ja-JP" dirty="0">
                <a:latin typeface="UD デジタル 教科書体 NK-B" panose="02020700000000000000" pitchFamily="18" charset="-128"/>
                <a:ea typeface="UD デジタル 教科書体 NK-B" panose="02020700000000000000" pitchFamily="18" charset="-128"/>
              </a:rPr>
              <a:t>6</a:t>
            </a:r>
            <a:r>
              <a:rPr lang="ja-JP" altLang="en-US" dirty="0">
                <a:latin typeface="UD デジタル 教科書体 NK-B" panose="02020700000000000000" pitchFamily="18" charset="-128"/>
                <a:ea typeface="UD デジタル 教科書体 NK-B" panose="02020700000000000000" pitchFamily="18" charset="-128"/>
              </a:rPr>
              <a:t>世紀の間スウェーデン王国の統治下におかれていた。</a:t>
            </a:r>
            <a:r>
              <a:rPr lang="en-US" altLang="ja-JP" dirty="0">
                <a:latin typeface="UD デジタル 教科書体 NK-B" panose="02020700000000000000" pitchFamily="18" charset="-128"/>
                <a:ea typeface="UD デジタル 教科書体 NK-B" panose="02020700000000000000" pitchFamily="18" charset="-128"/>
              </a:rPr>
              <a:t>1809</a:t>
            </a:r>
            <a:r>
              <a:rPr lang="ja-JP" altLang="en-US" dirty="0">
                <a:latin typeface="UD デジタル 教科書体 NK-B" panose="02020700000000000000" pitchFamily="18" charset="-128"/>
                <a:ea typeface="UD デジタル 教科書体 NK-B" panose="02020700000000000000" pitchFamily="18" charset="-128"/>
              </a:rPr>
              <a:t>年にロシアに割譲され、フィンランド大公国となった。</a:t>
            </a:r>
            <a:r>
              <a:rPr lang="en-US" altLang="ja-JP" dirty="0">
                <a:latin typeface="UD デジタル 教科書体 NK-B" panose="02020700000000000000" pitchFamily="18" charset="-128"/>
                <a:ea typeface="UD デジタル 教科書体 NK-B" panose="02020700000000000000" pitchFamily="18" charset="-128"/>
              </a:rPr>
              <a:t>1917</a:t>
            </a:r>
            <a:r>
              <a:rPr lang="ja-JP" altLang="en-US" dirty="0">
                <a:latin typeface="UD デジタル 教科書体 NK-B" panose="02020700000000000000" pitchFamily="18" charset="-128"/>
                <a:ea typeface="UD デジタル 教科書体 NK-B" panose="02020700000000000000" pitchFamily="18" charset="-128"/>
              </a:rPr>
              <a:t>年にソ連から独立し、 フィンランド共和国を設立。その後、</a:t>
            </a:r>
            <a:r>
              <a:rPr lang="en-US" altLang="ja-JP" dirty="0">
                <a:latin typeface="UD デジタル 教科書体 NK-B" panose="02020700000000000000" pitchFamily="18" charset="-128"/>
                <a:ea typeface="UD デジタル 教科書体 NK-B" panose="02020700000000000000" pitchFamily="18" charset="-128"/>
              </a:rPr>
              <a:t>2</a:t>
            </a:r>
            <a:r>
              <a:rPr lang="ja-JP" altLang="en-US" dirty="0">
                <a:latin typeface="UD デジタル 教科書体 NK-B" panose="02020700000000000000" pitchFamily="18" charset="-128"/>
                <a:ea typeface="UD デジタル 教科書体 NK-B" panose="02020700000000000000" pitchFamily="18" charset="-128"/>
              </a:rPr>
              <a:t>回の対ソ連戦争（</a:t>
            </a:r>
            <a:r>
              <a:rPr lang="en-US" altLang="ja-JP" dirty="0">
                <a:latin typeface="UD デジタル 教科書体 NK-B" panose="02020700000000000000" pitchFamily="18" charset="-128"/>
                <a:ea typeface="UD デジタル 教科書体 NK-B" panose="02020700000000000000" pitchFamily="18" charset="-128"/>
              </a:rPr>
              <a:t>1939</a:t>
            </a:r>
            <a:r>
              <a:rPr lang="ja-JP" altLang="en-US" dirty="0">
                <a:latin typeface="UD デジタル 教科書体 NK-B" panose="02020700000000000000" pitchFamily="18" charset="-128"/>
                <a:ea typeface="UD デジタル 教科書体 NK-B" panose="02020700000000000000" pitchFamily="18" charset="-128"/>
              </a:rPr>
              <a:t>年，</a:t>
            </a:r>
            <a:r>
              <a:rPr lang="en-US" altLang="ja-JP" dirty="0">
                <a:latin typeface="UD デジタル 教科書体 NK-B" panose="02020700000000000000" pitchFamily="18" charset="-128"/>
                <a:ea typeface="UD デジタル 教科書体 NK-B" panose="02020700000000000000" pitchFamily="18" charset="-128"/>
              </a:rPr>
              <a:t>1941</a:t>
            </a:r>
            <a:r>
              <a:rPr lang="ja-JP" altLang="en-US" dirty="0">
                <a:latin typeface="UD デジタル 教科書体 NK-B" panose="02020700000000000000" pitchFamily="18" charset="-128"/>
                <a:ea typeface="UD デジタル 教科書体 NK-B" panose="02020700000000000000" pitchFamily="18" charset="-128"/>
              </a:rPr>
              <a:t>～</a:t>
            </a:r>
            <a:r>
              <a:rPr lang="en-US" altLang="ja-JP" dirty="0">
                <a:latin typeface="UD デジタル 教科書体 NK-B" panose="02020700000000000000" pitchFamily="18" charset="-128"/>
                <a:ea typeface="UD デジタル 教科書体 NK-B" panose="02020700000000000000" pitchFamily="18" charset="-128"/>
              </a:rPr>
              <a:t>44</a:t>
            </a:r>
            <a:r>
              <a:rPr lang="ja-JP" altLang="en-US" dirty="0">
                <a:latin typeface="UD デジタル 教科書体 NK-B" panose="02020700000000000000" pitchFamily="18" charset="-128"/>
                <a:ea typeface="UD デジタル 教科書体 NK-B" panose="02020700000000000000" pitchFamily="18" charset="-128"/>
              </a:rPr>
              <a:t>年）、 対独戦争（</a:t>
            </a:r>
            <a:r>
              <a:rPr lang="en-US" altLang="ja-JP" dirty="0">
                <a:latin typeface="UD デジタル 教科書体 NK-B" panose="02020700000000000000" pitchFamily="18" charset="-128"/>
                <a:ea typeface="UD デジタル 教科書体 NK-B" panose="02020700000000000000" pitchFamily="18" charset="-128"/>
              </a:rPr>
              <a:t>1944</a:t>
            </a:r>
            <a:r>
              <a:rPr lang="ja-JP" altLang="en-US" dirty="0">
                <a:latin typeface="UD デジタル 教科書体 NK-B" panose="02020700000000000000" pitchFamily="18" charset="-128"/>
                <a:ea typeface="UD デジタル 教科書体 NK-B" panose="02020700000000000000" pitchFamily="18" charset="-128"/>
              </a:rPr>
              <a:t>年～</a:t>
            </a:r>
            <a:r>
              <a:rPr lang="en-US" altLang="ja-JP" dirty="0">
                <a:latin typeface="UD デジタル 教科書体 NK-B" panose="02020700000000000000" pitchFamily="18" charset="-128"/>
                <a:ea typeface="UD デジタル 教科書体 NK-B" panose="02020700000000000000" pitchFamily="18" charset="-128"/>
              </a:rPr>
              <a:t>1945</a:t>
            </a:r>
            <a:r>
              <a:rPr lang="ja-JP" altLang="en-US" dirty="0">
                <a:latin typeface="UD デジタル 教科書体 NK-B" panose="02020700000000000000" pitchFamily="18" charset="-128"/>
                <a:ea typeface="UD デジタル 教科書体 NK-B" panose="02020700000000000000" pitchFamily="18" charset="-128"/>
              </a:rPr>
              <a:t>年ラップランド戦争）を遂行。</a:t>
            </a:r>
            <a:endParaRPr lang="en-US" altLang="ja-JP" dirty="0">
              <a:latin typeface="UD デジタル 教科書体 NK-B" panose="02020700000000000000" pitchFamily="18" charset="-128"/>
              <a:ea typeface="UD デジタル 教科書体 NK-B" panose="02020700000000000000" pitchFamily="18" charset="-128"/>
            </a:endParaRPr>
          </a:p>
          <a:p>
            <a:r>
              <a:rPr lang="en-US" altLang="ja-JP" dirty="0">
                <a:latin typeface="UD デジタル 教科書体 NK-B" panose="02020700000000000000" pitchFamily="18" charset="-128"/>
                <a:ea typeface="UD デジタル 教科書体 NK-B" panose="02020700000000000000" pitchFamily="18" charset="-128"/>
              </a:rPr>
              <a:t>1955</a:t>
            </a:r>
            <a:r>
              <a:rPr lang="ja-JP" altLang="en-US" dirty="0">
                <a:latin typeface="UD デジタル 教科書体 NK-B" panose="02020700000000000000" pitchFamily="18" charset="-128"/>
                <a:ea typeface="UD デジタル 教科書体 NK-B" panose="02020700000000000000" pitchFamily="18" charset="-128"/>
              </a:rPr>
              <a:t>年に国連に加盟、 </a:t>
            </a:r>
            <a:r>
              <a:rPr lang="en-US" altLang="ja-JP" dirty="0">
                <a:latin typeface="UD デジタル 教科書体 NK-B" panose="02020700000000000000" pitchFamily="18" charset="-128"/>
                <a:ea typeface="UD デジタル 教科書体 NK-B" panose="02020700000000000000" pitchFamily="18" charset="-128"/>
              </a:rPr>
              <a:t>1955</a:t>
            </a:r>
            <a:r>
              <a:rPr lang="ja-JP" altLang="en-US" dirty="0">
                <a:latin typeface="UD デジタル 教科書体 NK-B" panose="02020700000000000000" pitchFamily="18" charset="-128"/>
                <a:ea typeface="UD デジタル 教科書体 NK-B" panose="02020700000000000000" pitchFamily="18" charset="-128"/>
              </a:rPr>
              <a:t>年に</a:t>
            </a:r>
            <a:r>
              <a:rPr lang="en-US" altLang="ja-JP" dirty="0">
                <a:latin typeface="UD デジタル 教科書体 NK-B" panose="02020700000000000000" pitchFamily="18" charset="-128"/>
                <a:ea typeface="UD デジタル 教科書体 NK-B" panose="02020700000000000000" pitchFamily="18" charset="-128"/>
              </a:rPr>
              <a:t>EU</a:t>
            </a:r>
            <a:r>
              <a:rPr lang="ja-JP" altLang="en-US" dirty="0">
                <a:latin typeface="UD デジタル 教科書体 NK-B" panose="02020700000000000000" pitchFamily="18" charset="-128"/>
                <a:ea typeface="UD デジタル 教科書体 NK-B" panose="02020700000000000000" pitchFamily="18" charset="-128"/>
              </a:rPr>
              <a:t>に加盟、２０２３年には</a:t>
            </a:r>
            <a:r>
              <a:rPr lang="en-US" altLang="ja-JP" dirty="0">
                <a:latin typeface="UD デジタル 教科書体 NK-B" panose="02020700000000000000" pitchFamily="18" charset="-128"/>
                <a:ea typeface="UD デジタル 教科書体 NK-B" panose="02020700000000000000" pitchFamily="18" charset="-128"/>
              </a:rPr>
              <a:t>NATO</a:t>
            </a:r>
            <a:r>
              <a:rPr lang="ja-JP" altLang="en-US" dirty="0">
                <a:latin typeface="UD デジタル 教科書体 NK-B" panose="02020700000000000000" pitchFamily="18" charset="-128"/>
                <a:ea typeface="UD デジタル 教科書体 NK-B" panose="02020700000000000000" pitchFamily="18" charset="-128"/>
              </a:rPr>
              <a:t>に加盟した。 </a:t>
            </a:r>
          </a:p>
        </p:txBody>
      </p:sp>
    </p:spTree>
    <p:extLst>
      <p:ext uri="{BB962C8B-B14F-4D97-AF65-F5344CB8AC3E}">
        <p14:creationId xmlns:p14="http://schemas.microsoft.com/office/powerpoint/2010/main" val="1904178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フィンランドの歴史</a:t>
            </a:r>
          </a:p>
        </p:txBody>
      </p:sp>
      <p:sp>
        <p:nvSpPr>
          <p:cNvPr id="4" name="テキスト ボックス 3">
            <a:extLst>
              <a:ext uri="{FF2B5EF4-FFF2-40B4-BE49-F238E27FC236}">
                <a16:creationId xmlns:a16="http://schemas.microsoft.com/office/drawing/2014/main" id="{CE0C3EA1-C99C-C20E-9829-920A6CD41762}"/>
              </a:ext>
            </a:extLst>
          </p:cNvPr>
          <p:cNvSpPr txBox="1"/>
          <p:nvPr/>
        </p:nvSpPr>
        <p:spPr>
          <a:xfrm>
            <a:off x="215153" y="569929"/>
            <a:ext cx="11627223" cy="830997"/>
          </a:xfrm>
          <a:prstGeom prst="rect">
            <a:avLst/>
          </a:prstGeom>
          <a:solidFill>
            <a:srgbClr val="FFC000"/>
          </a:solidFill>
        </p:spPr>
        <p:txBody>
          <a:bodyPr wrap="square" rtlCol="0">
            <a:spAutoFit/>
          </a:bodyPr>
          <a:lstStyle/>
          <a:p>
            <a:pPr algn="ctr"/>
            <a:r>
              <a:rPr kumimoji="1" lang="ja-JP" altLang="en-US" sz="4800" b="1" dirty="0">
                <a:latin typeface="BIZ UDPゴシック" panose="020B0400000000000000" pitchFamily="50" charset="-128"/>
                <a:ea typeface="BIZ UDPゴシック" panose="020B0400000000000000" pitchFamily="50" charset="-128"/>
              </a:rPr>
              <a:t>１９１７年</a:t>
            </a:r>
            <a:r>
              <a:rPr kumimoji="1" lang="en-US" altLang="ja-JP" sz="4800" b="1" dirty="0">
                <a:latin typeface="BIZ UDPゴシック" panose="020B0400000000000000" pitchFamily="50" charset="-128"/>
                <a:ea typeface="BIZ UDPゴシック" panose="020B0400000000000000" pitchFamily="50" charset="-128"/>
              </a:rPr>
              <a:t>12</a:t>
            </a:r>
            <a:r>
              <a:rPr kumimoji="1" lang="ja-JP" altLang="en-US" sz="4800" b="1" dirty="0">
                <a:latin typeface="BIZ UDPゴシック" panose="020B0400000000000000" pitchFamily="50" charset="-128"/>
                <a:ea typeface="BIZ UDPゴシック" panose="020B0400000000000000" pitchFamily="50" charset="-128"/>
              </a:rPr>
              <a:t>月</a:t>
            </a:r>
            <a:r>
              <a:rPr kumimoji="1" lang="en-US" altLang="ja-JP" sz="4800" b="1" dirty="0">
                <a:latin typeface="BIZ UDPゴシック" panose="020B0400000000000000" pitchFamily="50" charset="-128"/>
                <a:ea typeface="BIZ UDPゴシック" panose="020B0400000000000000" pitchFamily="50" charset="-128"/>
              </a:rPr>
              <a:t>6</a:t>
            </a:r>
            <a:r>
              <a:rPr kumimoji="1" lang="ja-JP" altLang="en-US" sz="4800" b="1" dirty="0">
                <a:latin typeface="BIZ UDPゴシック" panose="020B0400000000000000" pitchFamily="50" charset="-128"/>
                <a:ea typeface="BIZ UDPゴシック" panose="020B0400000000000000" pitchFamily="50" charset="-128"/>
              </a:rPr>
              <a:t>日 フィンランド独立宣言！</a:t>
            </a:r>
          </a:p>
        </p:txBody>
      </p:sp>
      <p:sp>
        <p:nvSpPr>
          <p:cNvPr id="7" name="テキスト ボックス 6">
            <a:extLst>
              <a:ext uri="{FF2B5EF4-FFF2-40B4-BE49-F238E27FC236}">
                <a16:creationId xmlns:a16="http://schemas.microsoft.com/office/drawing/2014/main" id="{40847E28-21B1-7481-DC8A-0D86BC343B62}"/>
              </a:ext>
            </a:extLst>
          </p:cNvPr>
          <p:cNvSpPr txBox="1"/>
          <p:nvPr/>
        </p:nvSpPr>
        <p:spPr>
          <a:xfrm>
            <a:off x="215153" y="1510743"/>
            <a:ext cx="11627223" cy="830997"/>
          </a:xfrm>
          <a:prstGeom prst="rect">
            <a:avLst/>
          </a:prstGeom>
          <a:solidFill>
            <a:schemeClr val="bg2">
              <a:lumMod val="90000"/>
            </a:schemeClr>
          </a:solidFill>
        </p:spPr>
        <p:txBody>
          <a:bodyPr wrap="square" rtlCol="0">
            <a:spAutoFit/>
          </a:bodyPr>
          <a:lstStyle/>
          <a:p>
            <a:r>
              <a:rPr kumimoji="1" lang="ja-JP" altLang="en-US" sz="4800" b="1" dirty="0">
                <a:latin typeface="BIZ UDPゴシック" panose="020B0400000000000000" pitchFamily="50" charset="-128"/>
                <a:ea typeface="BIZ UDPゴシック" panose="020B0400000000000000" pitchFamily="50" charset="-128"/>
              </a:rPr>
              <a:t>１９３９年</a:t>
            </a:r>
            <a:r>
              <a:rPr kumimoji="1" lang="en-US" altLang="ja-JP" sz="4800" b="1" dirty="0">
                <a:latin typeface="BIZ UDPゴシック" panose="020B0400000000000000" pitchFamily="50" charset="-128"/>
                <a:ea typeface="BIZ UDPゴシック" panose="020B0400000000000000" pitchFamily="50" charset="-128"/>
              </a:rPr>
              <a:t>1</a:t>
            </a:r>
            <a:r>
              <a:rPr kumimoji="1" lang="ja-JP" altLang="en-US" sz="4800" b="1" dirty="0">
                <a:latin typeface="BIZ UDPゴシック" panose="020B0400000000000000" pitchFamily="50" charset="-128"/>
                <a:ea typeface="BIZ UDPゴシック" panose="020B0400000000000000" pitchFamily="50" charset="-128"/>
              </a:rPr>
              <a:t>０月～４０年３月　</a:t>
            </a:r>
            <a:r>
              <a:rPr lang="ja-JP" altLang="en-US" sz="4800" b="1" dirty="0">
                <a:solidFill>
                  <a:srgbClr val="C00000"/>
                </a:solidFill>
                <a:latin typeface="BIZ UDPゴシック" panose="020B0400000000000000" pitchFamily="50" charset="-128"/>
                <a:ea typeface="BIZ UDPゴシック" panose="020B0400000000000000" pitchFamily="50" charset="-128"/>
              </a:rPr>
              <a:t>冬戦争</a:t>
            </a:r>
            <a:endParaRPr kumimoji="1" lang="en-US" altLang="ja-JP" sz="4800" b="1" dirty="0">
              <a:solidFill>
                <a:srgbClr val="C00000"/>
              </a:solidFill>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83E03665-7B04-0DFF-F285-0C14D2AFD022}"/>
              </a:ext>
            </a:extLst>
          </p:cNvPr>
          <p:cNvSpPr txBox="1"/>
          <p:nvPr/>
        </p:nvSpPr>
        <p:spPr>
          <a:xfrm>
            <a:off x="215153" y="2459209"/>
            <a:ext cx="11627223" cy="830997"/>
          </a:xfrm>
          <a:prstGeom prst="rect">
            <a:avLst/>
          </a:prstGeom>
          <a:solidFill>
            <a:schemeClr val="tx2">
              <a:lumMod val="40000"/>
              <a:lumOff val="60000"/>
            </a:schemeClr>
          </a:solidFill>
        </p:spPr>
        <p:txBody>
          <a:bodyPr wrap="square" rtlCol="0">
            <a:spAutoFit/>
          </a:bodyPr>
          <a:lstStyle/>
          <a:p>
            <a:r>
              <a:rPr kumimoji="1" lang="ja-JP" altLang="en-US" sz="4800" b="1" dirty="0">
                <a:latin typeface="BIZ UDPゴシック" panose="020B0400000000000000" pitchFamily="50" charset="-128"/>
                <a:ea typeface="BIZ UDPゴシック" panose="020B0400000000000000" pitchFamily="50" charset="-128"/>
              </a:rPr>
              <a:t>１９４１年６月～４４年９月 </a:t>
            </a:r>
            <a:r>
              <a:rPr lang="ja-JP" altLang="en-US" sz="4800" b="1" dirty="0">
                <a:solidFill>
                  <a:srgbClr val="C00000"/>
                </a:solidFill>
                <a:latin typeface="BIZ UDPゴシック" panose="020B0400000000000000" pitchFamily="50" charset="-128"/>
                <a:ea typeface="BIZ UDPゴシック" panose="020B0400000000000000" pitchFamily="50" charset="-128"/>
              </a:rPr>
              <a:t>継続戦争</a:t>
            </a:r>
            <a:endParaRPr kumimoji="1" lang="en-US" altLang="ja-JP" sz="4800" b="1" dirty="0">
              <a:solidFill>
                <a:srgbClr val="C00000"/>
              </a:solidFill>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55F25FA6-C470-C309-C93B-6F835117E1D6}"/>
              </a:ext>
            </a:extLst>
          </p:cNvPr>
          <p:cNvSpPr txBox="1"/>
          <p:nvPr/>
        </p:nvSpPr>
        <p:spPr>
          <a:xfrm>
            <a:off x="282388" y="4175630"/>
            <a:ext cx="11627223" cy="830997"/>
          </a:xfrm>
          <a:prstGeom prst="rect">
            <a:avLst/>
          </a:prstGeom>
          <a:solidFill>
            <a:schemeClr val="tx2">
              <a:lumMod val="40000"/>
              <a:lumOff val="60000"/>
            </a:schemeClr>
          </a:solidFill>
        </p:spPr>
        <p:txBody>
          <a:bodyPr wrap="square" rtlCol="0">
            <a:spAutoFit/>
          </a:bodyPr>
          <a:lstStyle/>
          <a:p>
            <a:r>
              <a:rPr kumimoji="1" lang="ja-JP" altLang="en-US" sz="4800" b="1" dirty="0">
                <a:latin typeface="BIZ UDPゴシック" panose="020B0400000000000000" pitchFamily="50" charset="-128"/>
                <a:ea typeface="BIZ UDPゴシック" panose="020B0400000000000000" pitchFamily="50" charset="-128"/>
              </a:rPr>
              <a:t>１９</a:t>
            </a:r>
            <a:r>
              <a:rPr kumimoji="1" lang="en-US" altLang="ja-JP" sz="4800" b="1" dirty="0">
                <a:latin typeface="BIZ UDPゴシック" panose="020B0400000000000000" pitchFamily="50" charset="-128"/>
                <a:ea typeface="BIZ UDPゴシック" panose="020B0400000000000000" pitchFamily="50" charset="-128"/>
              </a:rPr>
              <a:t>95</a:t>
            </a:r>
            <a:r>
              <a:rPr kumimoji="1" lang="ja-JP" altLang="en-US" sz="4800" b="1" dirty="0">
                <a:latin typeface="BIZ UDPゴシック" panose="020B0400000000000000" pitchFamily="50" charset="-128"/>
                <a:ea typeface="BIZ UDPゴシック" panose="020B0400000000000000" pitchFamily="50" charset="-128"/>
              </a:rPr>
              <a:t>年１月 </a:t>
            </a:r>
            <a:r>
              <a:rPr kumimoji="1" lang="en-US" altLang="ja-JP" sz="4800" b="1" dirty="0">
                <a:solidFill>
                  <a:srgbClr val="C00000"/>
                </a:solidFill>
                <a:latin typeface="BIZ UDPゴシック" panose="020B0400000000000000" pitchFamily="50" charset="-128"/>
                <a:ea typeface="BIZ UDPゴシック" panose="020B0400000000000000" pitchFamily="50" charset="-128"/>
              </a:rPr>
              <a:t>EU</a:t>
            </a:r>
            <a:r>
              <a:rPr lang="ja-JP" altLang="en-US" sz="4800" b="1" dirty="0">
                <a:solidFill>
                  <a:srgbClr val="C00000"/>
                </a:solidFill>
                <a:latin typeface="BIZ UDPゴシック" panose="020B0400000000000000" pitchFamily="50" charset="-128"/>
                <a:ea typeface="BIZ UDPゴシック" panose="020B0400000000000000" pitchFamily="50" charset="-128"/>
              </a:rPr>
              <a:t>加盟</a:t>
            </a:r>
            <a:endParaRPr kumimoji="1" lang="en-US" altLang="ja-JP" sz="4800" b="1" dirty="0">
              <a:solidFill>
                <a:srgbClr val="C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374FE553-38E3-18EB-F2C9-CB2A42CB7685}"/>
              </a:ext>
            </a:extLst>
          </p:cNvPr>
          <p:cNvSpPr txBox="1"/>
          <p:nvPr/>
        </p:nvSpPr>
        <p:spPr>
          <a:xfrm>
            <a:off x="282388" y="5932871"/>
            <a:ext cx="11627223" cy="830997"/>
          </a:xfrm>
          <a:prstGeom prst="rect">
            <a:avLst/>
          </a:prstGeom>
          <a:solidFill>
            <a:srgbClr val="C00000"/>
          </a:solidFill>
        </p:spPr>
        <p:txBody>
          <a:bodyPr wrap="square" rtlCol="0">
            <a:spAutoFit/>
          </a:bodyPr>
          <a:lstStyle/>
          <a:p>
            <a:r>
              <a:rPr kumimoji="1" lang="ja-JP" altLang="en-US" sz="4800" b="1" dirty="0">
                <a:solidFill>
                  <a:schemeClr val="bg1"/>
                </a:solidFill>
                <a:latin typeface="BIZ UDPゴシック" panose="020B0400000000000000" pitchFamily="50" charset="-128"/>
                <a:ea typeface="BIZ UDPゴシック" panose="020B0400000000000000" pitchFamily="50" charset="-128"/>
              </a:rPr>
              <a:t>２０２３年４月４日 </a:t>
            </a:r>
            <a:r>
              <a:rPr kumimoji="1" lang="en-US" altLang="ja-JP" sz="4800" b="1" dirty="0">
                <a:solidFill>
                  <a:schemeClr val="bg1"/>
                </a:solidFill>
                <a:latin typeface="BIZ UDPゴシック" panose="020B0400000000000000" pitchFamily="50" charset="-128"/>
                <a:ea typeface="BIZ UDPゴシック" panose="020B0400000000000000" pitchFamily="50" charset="-128"/>
              </a:rPr>
              <a:t>NATO</a:t>
            </a:r>
            <a:r>
              <a:rPr kumimoji="1" lang="ja-JP" altLang="en-US" sz="4800" b="1" dirty="0">
                <a:solidFill>
                  <a:schemeClr val="bg1"/>
                </a:solidFill>
                <a:latin typeface="BIZ UDPゴシック" panose="020B0400000000000000" pitchFamily="50" charset="-128"/>
                <a:ea typeface="BIZ UDPゴシック" panose="020B0400000000000000" pitchFamily="50" charset="-128"/>
              </a:rPr>
              <a:t>加盟</a:t>
            </a:r>
            <a:endParaRPr kumimoji="1" lang="en-US" altLang="ja-JP" sz="4800" b="1" dirty="0">
              <a:solidFill>
                <a:schemeClr val="bg1"/>
              </a:solidFill>
              <a:latin typeface="BIZ UDPゴシック" panose="020B0400000000000000" pitchFamily="50" charset="-128"/>
              <a:ea typeface="BIZ UDPゴシック" panose="020B0400000000000000" pitchFamily="50" charset="-128"/>
            </a:endParaRPr>
          </a:p>
        </p:txBody>
      </p:sp>
      <p:sp>
        <p:nvSpPr>
          <p:cNvPr id="11" name="矢印: 下 10">
            <a:extLst>
              <a:ext uri="{FF2B5EF4-FFF2-40B4-BE49-F238E27FC236}">
                <a16:creationId xmlns:a16="http://schemas.microsoft.com/office/drawing/2014/main" id="{A45DBFC7-8870-0E39-966D-E47A3BF9DE20}"/>
              </a:ext>
            </a:extLst>
          </p:cNvPr>
          <p:cNvSpPr/>
          <p:nvPr/>
        </p:nvSpPr>
        <p:spPr>
          <a:xfrm>
            <a:off x="5082188" y="3407675"/>
            <a:ext cx="2575912" cy="681045"/>
          </a:xfrm>
          <a:prstGeom prst="downArrow">
            <a:avLst>
              <a:gd name="adj1" fmla="val 58875"/>
              <a:gd name="adj2" fmla="val 65584"/>
            </a:avLst>
          </a:prstGeom>
          <a:solidFill>
            <a:srgbClr val="7030A0"/>
          </a:solidFill>
          <a:ln>
            <a:solidFill>
              <a:srgbClr val="C0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EAD63AA-61A4-6841-58E5-AC474369BC70}"/>
              </a:ext>
            </a:extLst>
          </p:cNvPr>
          <p:cNvSpPr txBox="1"/>
          <p:nvPr/>
        </p:nvSpPr>
        <p:spPr>
          <a:xfrm>
            <a:off x="282388" y="5050168"/>
            <a:ext cx="11627223" cy="830997"/>
          </a:xfrm>
          <a:prstGeom prst="rect">
            <a:avLst/>
          </a:prstGeom>
          <a:solidFill>
            <a:srgbClr val="FFC000"/>
          </a:solidFill>
          <a:effectLst>
            <a:glow rad="228600">
              <a:schemeClr val="accent1">
                <a:satMod val="175000"/>
                <a:alpha val="40000"/>
              </a:schemeClr>
            </a:glow>
          </a:effectLst>
        </p:spPr>
        <p:txBody>
          <a:bodyPr wrap="square" rtlCol="0">
            <a:spAutoFit/>
          </a:bodyPr>
          <a:lstStyle/>
          <a:p>
            <a:r>
              <a:rPr kumimoji="1" lang="ja-JP" altLang="en-US" sz="4800" b="1" dirty="0">
                <a:latin typeface="BIZ UDPゴシック" panose="020B0400000000000000" pitchFamily="50" charset="-128"/>
                <a:ea typeface="BIZ UDPゴシック" panose="020B0400000000000000" pitchFamily="50" charset="-128"/>
              </a:rPr>
              <a:t>２０１７年１２月 フィンランド独立１００周年</a:t>
            </a:r>
            <a:endParaRPr kumimoji="1" lang="en-US" altLang="ja-JP" sz="4800" b="1" dirty="0">
              <a:solidFill>
                <a:srgbClr val="C00000"/>
              </a:solidFill>
              <a:latin typeface="BIZ UDPゴシック" panose="020B0400000000000000" pitchFamily="50" charset="-128"/>
              <a:ea typeface="BIZ UDPゴシック" panose="020B0400000000000000" pitchFamily="50" charset="-128"/>
            </a:endParaRPr>
          </a:p>
        </p:txBody>
      </p:sp>
      <p:pic>
        <p:nvPicPr>
          <p:cNvPr id="6146" name="Picture 2" descr="「おめでとう」カードが入った花束のイラスト">
            <a:extLst>
              <a:ext uri="{FF2B5EF4-FFF2-40B4-BE49-F238E27FC236}">
                <a16:creationId xmlns:a16="http://schemas.microsoft.com/office/drawing/2014/main" id="{31093877-71CD-0CE6-2E5F-3E0D08B59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6464" y="2518159"/>
            <a:ext cx="2575912" cy="2762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17411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123110</TotalTime>
  <Words>2407</Words>
  <Application>Microsoft Office PowerPoint</Application>
  <PresentationFormat>ワイド画面</PresentationFormat>
  <Paragraphs>326</Paragraphs>
  <Slides>36</Slides>
  <Notes>8</Notes>
  <HiddenSlides>0</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36</vt:i4>
      </vt:variant>
    </vt:vector>
  </HeadingPairs>
  <TitlesOfParts>
    <vt:vector size="51" baseType="lpstr">
      <vt:lpstr>BIZ UDPゴシック</vt:lpstr>
      <vt:lpstr>BIZ UDP明朝 Medium</vt:lpstr>
      <vt:lpstr>BIZ UDゴシック</vt:lpstr>
      <vt:lpstr>BIZ UD明朝 Medium</vt:lpstr>
      <vt:lpstr>HG創英角ｺﾞｼｯｸUB</vt:lpstr>
      <vt:lpstr>Meiryo UI</vt:lpstr>
      <vt:lpstr>UD デジタル 教科書体 NK-B</vt:lpstr>
      <vt:lpstr>UD デジタル 教科書体 NK-B</vt:lpstr>
      <vt:lpstr>游ゴシック</vt:lpstr>
      <vt:lpstr>72 Condensed</vt:lpstr>
      <vt:lpstr>Abadi</vt:lpstr>
      <vt:lpstr>Amasis MT Pro Black</vt:lpstr>
      <vt:lpstr>Arial</vt:lpstr>
      <vt:lpstr>Maiandra GD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706</cp:revision>
  <cp:lastPrinted>2023-07-25T02:16:56Z</cp:lastPrinted>
  <dcterms:created xsi:type="dcterms:W3CDTF">2023-03-29T00:02:56Z</dcterms:created>
  <dcterms:modified xsi:type="dcterms:W3CDTF">2024-11-04T12:25:31Z</dcterms:modified>
</cp:coreProperties>
</file>